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Canva Sans Medium" panose="020B0604020202020204" charset="0"/>
      <p:regular r:id="rId18"/>
    </p:embeddedFont>
    <p:embeddedFont>
      <p:font typeface="Garet Ultra-Bold" panose="020B0604020202020204" charset="0"/>
      <p:regular r:id="rId19"/>
    </p:embeddedFont>
    <p:embeddedFont>
      <p:font typeface="ฟ้อนต์ Bold" panose="020B0604020202020204" charset="-3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-239987"/>
            <a:ext cx="9946762" cy="10526987"/>
            <a:chOff x="0" y="0"/>
            <a:chExt cx="3230401" cy="3418840"/>
          </a:xfrm>
        </p:grpSpPr>
        <p:sp>
          <p:nvSpPr>
            <p:cNvPr id="3" name="Freeform 3"/>
            <p:cNvSpPr/>
            <p:nvPr/>
          </p:nvSpPr>
          <p:spPr>
            <a:xfrm>
              <a:off x="-21590" y="-40640"/>
              <a:ext cx="3314221" cy="3455670"/>
            </a:xfrm>
            <a:custGeom>
              <a:avLst/>
              <a:gdLst/>
              <a:ahLst/>
              <a:cxnLst/>
              <a:rect l="l" t="t" r="r" b="b"/>
              <a:pathLst>
                <a:path w="3314221" h="3455670">
                  <a:moveTo>
                    <a:pt x="105715" y="2453640"/>
                  </a:moveTo>
                  <a:lnTo>
                    <a:pt x="104185" y="2452370"/>
                  </a:lnTo>
                  <a:cubicBezTo>
                    <a:pt x="59829" y="2378710"/>
                    <a:pt x="72065" y="2291080"/>
                    <a:pt x="72065" y="2212340"/>
                  </a:cubicBezTo>
                  <a:cubicBezTo>
                    <a:pt x="72065" y="2179320"/>
                    <a:pt x="72065" y="2137410"/>
                    <a:pt x="73595" y="2105660"/>
                  </a:cubicBezTo>
                  <a:cubicBezTo>
                    <a:pt x="78183" y="2000250"/>
                    <a:pt x="46063" y="1897380"/>
                    <a:pt x="143954" y="1814830"/>
                  </a:cubicBezTo>
                  <a:cubicBezTo>
                    <a:pt x="200547" y="1765300"/>
                    <a:pt x="280083" y="1738630"/>
                    <a:pt x="368797" y="1739900"/>
                  </a:cubicBezTo>
                  <a:cubicBezTo>
                    <a:pt x="368797" y="1739900"/>
                    <a:pt x="677765" y="1741170"/>
                    <a:pt x="677765" y="1741170"/>
                  </a:cubicBezTo>
                  <a:cubicBezTo>
                    <a:pt x="858252" y="1748790"/>
                    <a:pt x="1028031" y="1724660"/>
                    <a:pt x="1086154" y="1583690"/>
                  </a:cubicBezTo>
                  <a:cubicBezTo>
                    <a:pt x="1101449" y="1541780"/>
                    <a:pt x="1096861" y="1456690"/>
                    <a:pt x="1098390" y="1412240"/>
                  </a:cubicBezTo>
                  <a:cubicBezTo>
                    <a:pt x="1096861" y="1393190"/>
                    <a:pt x="1104508" y="1193800"/>
                    <a:pt x="1099920" y="1181100"/>
                  </a:cubicBezTo>
                  <a:cubicBezTo>
                    <a:pt x="1084624" y="1041400"/>
                    <a:pt x="1231461" y="923290"/>
                    <a:pt x="1398181" y="929640"/>
                  </a:cubicBezTo>
                  <a:cubicBezTo>
                    <a:pt x="1528193" y="930910"/>
                    <a:pt x="1668911" y="929640"/>
                    <a:pt x="1798922" y="929640"/>
                  </a:cubicBezTo>
                  <a:cubicBezTo>
                    <a:pt x="1954936" y="927100"/>
                    <a:pt x="2106361" y="773430"/>
                    <a:pt x="2103302" y="641350"/>
                  </a:cubicBezTo>
                  <a:cubicBezTo>
                    <a:pt x="2106361" y="542290"/>
                    <a:pt x="2106361" y="346710"/>
                    <a:pt x="2110950" y="245110"/>
                  </a:cubicBezTo>
                  <a:cubicBezTo>
                    <a:pt x="2135422" y="0"/>
                    <a:pt x="2422977" y="43180"/>
                    <a:pt x="2638643" y="39370"/>
                  </a:cubicBezTo>
                  <a:cubicBezTo>
                    <a:pt x="2640173" y="39370"/>
                    <a:pt x="2944552" y="39370"/>
                    <a:pt x="2946082" y="39370"/>
                  </a:cubicBezTo>
                  <a:cubicBezTo>
                    <a:pt x="3314221" y="54610"/>
                    <a:pt x="3218341" y="440690"/>
                    <a:pt x="3235166" y="633730"/>
                  </a:cubicBezTo>
                  <a:cubicBezTo>
                    <a:pt x="3235166" y="770890"/>
                    <a:pt x="3108213" y="894080"/>
                    <a:pt x="2943023" y="887730"/>
                  </a:cubicBezTo>
                  <a:cubicBezTo>
                    <a:pt x="2806893" y="885190"/>
                    <a:pt x="2539223" y="887730"/>
                    <a:pt x="2366384" y="887730"/>
                  </a:cubicBezTo>
                  <a:cubicBezTo>
                    <a:pt x="2296025" y="887730"/>
                    <a:pt x="2214959" y="948690"/>
                    <a:pt x="2143070" y="1055370"/>
                  </a:cubicBezTo>
                  <a:cubicBezTo>
                    <a:pt x="2121656" y="1087120"/>
                    <a:pt x="2109420" y="1123950"/>
                    <a:pt x="2107891" y="1162050"/>
                  </a:cubicBezTo>
                  <a:cubicBezTo>
                    <a:pt x="2103302" y="1242060"/>
                    <a:pt x="2104832" y="1324610"/>
                    <a:pt x="2106361" y="1404620"/>
                  </a:cubicBezTo>
                  <a:lnTo>
                    <a:pt x="2107891" y="1510030"/>
                  </a:lnTo>
                  <a:cubicBezTo>
                    <a:pt x="2109420" y="1663700"/>
                    <a:pt x="1979409" y="1762760"/>
                    <a:pt x="1812688" y="1764030"/>
                  </a:cubicBezTo>
                  <a:cubicBezTo>
                    <a:pt x="1812688" y="1764030"/>
                    <a:pt x="1389004" y="1764030"/>
                    <a:pt x="1389004" y="1764030"/>
                  </a:cubicBezTo>
                  <a:cubicBezTo>
                    <a:pt x="1236049" y="1764030"/>
                    <a:pt x="1092272" y="1835150"/>
                    <a:pt x="1087683" y="1972310"/>
                  </a:cubicBezTo>
                  <a:cubicBezTo>
                    <a:pt x="1081565" y="2081530"/>
                    <a:pt x="1087683" y="2213610"/>
                    <a:pt x="1086154" y="2324100"/>
                  </a:cubicBezTo>
                  <a:cubicBezTo>
                    <a:pt x="1084624" y="2481580"/>
                    <a:pt x="960731" y="2573020"/>
                    <a:pt x="749654" y="2574290"/>
                  </a:cubicBezTo>
                  <a:lnTo>
                    <a:pt x="394799" y="2574290"/>
                  </a:lnTo>
                  <a:cubicBezTo>
                    <a:pt x="261729" y="2576830"/>
                    <a:pt x="171485" y="2559050"/>
                    <a:pt x="105715" y="2453640"/>
                  </a:cubicBezTo>
                  <a:close/>
                  <a:moveTo>
                    <a:pt x="318322" y="1692910"/>
                  </a:moveTo>
                  <a:lnTo>
                    <a:pt x="723652" y="1692910"/>
                  </a:lnTo>
                  <a:cubicBezTo>
                    <a:pt x="908727" y="1692910"/>
                    <a:pt x="1028031" y="1593850"/>
                    <a:pt x="1028031" y="1440180"/>
                  </a:cubicBezTo>
                  <a:lnTo>
                    <a:pt x="1028031" y="1342390"/>
                  </a:lnTo>
                  <a:cubicBezTo>
                    <a:pt x="1026502" y="1258570"/>
                    <a:pt x="1026502" y="1172210"/>
                    <a:pt x="1031090" y="1088390"/>
                  </a:cubicBezTo>
                  <a:cubicBezTo>
                    <a:pt x="1035679" y="972820"/>
                    <a:pt x="1141217" y="876300"/>
                    <a:pt x="1288054" y="880110"/>
                  </a:cubicBezTo>
                  <a:cubicBezTo>
                    <a:pt x="1288054" y="880110"/>
                    <a:pt x="1739270" y="880110"/>
                    <a:pt x="1739270" y="880110"/>
                  </a:cubicBezTo>
                  <a:cubicBezTo>
                    <a:pt x="1739270" y="880110"/>
                    <a:pt x="1753036" y="880110"/>
                    <a:pt x="1753036" y="880110"/>
                  </a:cubicBezTo>
                  <a:cubicBezTo>
                    <a:pt x="1829513" y="878840"/>
                    <a:pt x="1899872" y="852170"/>
                    <a:pt x="1951877" y="807720"/>
                  </a:cubicBezTo>
                  <a:cubicBezTo>
                    <a:pt x="2003881" y="762000"/>
                    <a:pt x="2031413" y="702310"/>
                    <a:pt x="2029884" y="640080"/>
                  </a:cubicBezTo>
                  <a:lnTo>
                    <a:pt x="2029884" y="288290"/>
                  </a:lnTo>
                  <a:cubicBezTo>
                    <a:pt x="2028354" y="143510"/>
                    <a:pt x="1915168" y="48260"/>
                    <a:pt x="1740800" y="45720"/>
                  </a:cubicBezTo>
                  <a:cubicBezTo>
                    <a:pt x="1740800" y="45720"/>
                    <a:pt x="1590904" y="45720"/>
                    <a:pt x="1590904" y="45720"/>
                  </a:cubicBezTo>
                  <a:cubicBezTo>
                    <a:pt x="1482306" y="45720"/>
                    <a:pt x="1358413" y="45720"/>
                    <a:pt x="1271229" y="49530"/>
                  </a:cubicBezTo>
                  <a:cubicBezTo>
                    <a:pt x="1145806" y="54610"/>
                    <a:pt x="1035679" y="147320"/>
                    <a:pt x="1031090" y="250190"/>
                  </a:cubicBezTo>
                  <a:cubicBezTo>
                    <a:pt x="1028031" y="313690"/>
                    <a:pt x="1028031" y="378460"/>
                    <a:pt x="1026502" y="439420"/>
                  </a:cubicBezTo>
                  <a:cubicBezTo>
                    <a:pt x="1021913" y="492760"/>
                    <a:pt x="1032620" y="648970"/>
                    <a:pt x="1014265" y="698500"/>
                  </a:cubicBezTo>
                  <a:cubicBezTo>
                    <a:pt x="960731" y="835660"/>
                    <a:pt x="806247" y="855980"/>
                    <a:pt x="720592" y="855980"/>
                  </a:cubicBezTo>
                  <a:cubicBezTo>
                    <a:pt x="720592" y="855980"/>
                    <a:pt x="316792" y="855980"/>
                    <a:pt x="316792" y="855980"/>
                  </a:cubicBezTo>
                  <a:cubicBezTo>
                    <a:pt x="232667" y="854710"/>
                    <a:pt x="151601" y="883920"/>
                    <a:pt x="93479" y="935990"/>
                  </a:cubicBezTo>
                  <a:cubicBezTo>
                    <a:pt x="0" y="1021080"/>
                    <a:pt x="29238" y="1115060"/>
                    <a:pt x="23120" y="1220470"/>
                  </a:cubicBezTo>
                  <a:cubicBezTo>
                    <a:pt x="21590" y="1304290"/>
                    <a:pt x="20320" y="1388110"/>
                    <a:pt x="23120" y="1471930"/>
                  </a:cubicBezTo>
                  <a:cubicBezTo>
                    <a:pt x="32297" y="1600200"/>
                    <a:pt x="157720" y="1696720"/>
                    <a:pt x="318322" y="1692910"/>
                  </a:cubicBezTo>
                  <a:close/>
                  <a:moveTo>
                    <a:pt x="2513220" y="2612390"/>
                  </a:moveTo>
                  <a:cubicBezTo>
                    <a:pt x="2513220" y="2612390"/>
                    <a:pt x="3102095" y="2612390"/>
                    <a:pt x="3102095" y="2612390"/>
                  </a:cubicBezTo>
                  <a:cubicBezTo>
                    <a:pt x="3175513" y="2612390"/>
                    <a:pt x="3235166" y="2564130"/>
                    <a:pt x="3236695" y="2504440"/>
                  </a:cubicBezTo>
                  <a:cubicBezTo>
                    <a:pt x="3239754" y="2501900"/>
                    <a:pt x="3233636" y="1215390"/>
                    <a:pt x="3235166" y="1212850"/>
                  </a:cubicBezTo>
                  <a:cubicBezTo>
                    <a:pt x="3235166" y="1193800"/>
                    <a:pt x="3232107" y="1174750"/>
                    <a:pt x="3230577" y="1158240"/>
                  </a:cubicBezTo>
                  <a:cubicBezTo>
                    <a:pt x="3222929" y="1062990"/>
                    <a:pt x="3108213" y="955040"/>
                    <a:pt x="2955259" y="955040"/>
                  </a:cubicBezTo>
                  <a:cubicBezTo>
                    <a:pt x="2809952" y="952500"/>
                    <a:pt x="2637113" y="951230"/>
                    <a:pt x="2462745" y="955040"/>
                  </a:cubicBezTo>
                  <a:cubicBezTo>
                    <a:pt x="2305202" y="958850"/>
                    <a:pt x="2188956" y="1055370"/>
                    <a:pt x="2188956" y="1183640"/>
                  </a:cubicBezTo>
                  <a:lnTo>
                    <a:pt x="2188956" y="1355090"/>
                  </a:lnTo>
                  <a:lnTo>
                    <a:pt x="2187427" y="1591310"/>
                  </a:lnTo>
                  <a:cubicBezTo>
                    <a:pt x="2185897" y="1666240"/>
                    <a:pt x="2155306" y="1728470"/>
                    <a:pt x="2101772" y="1770380"/>
                  </a:cubicBezTo>
                  <a:cubicBezTo>
                    <a:pt x="2046709" y="1813560"/>
                    <a:pt x="1968702" y="1833880"/>
                    <a:pt x="1876929" y="1831340"/>
                  </a:cubicBezTo>
                  <a:cubicBezTo>
                    <a:pt x="1730093" y="1826260"/>
                    <a:pt x="1604670" y="1828800"/>
                    <a:pt x="1450186" y="1833880"/>
                  </a:cubicBezTo>
                  <a:cubicBezTo>
                    <a:pt x="1288054" y="1838960"/>
                    <a:pt x="1168749" y="1941830"/>
                    <a:pt x="1171808" y="2071370"/>
                  </a:cubicBezTo>
                  <a:cubicBezTo>
                    <a:pt x="1174867" y="2190750"/>
                    <a:pt x="1174867" y="2320290"/>
                    <a:pt x="1171808" y="2416810"/>
                  </a:cubicBezTo>
                  <a:cubicBezTo>
                    <a:pt x="1168749" y="2537460"/>
                    <a:pt x="1037208" y="2631440"/>
                    <a:pt x="872017" y="2631440"/>
                  </a:cubicBezTo>
                  <a:lnTo>
                    <a:pt x="459040" y="2631440"/>
                  </a:lnTo>
                  <a:cubicBezTo>
                    <a:pt x="306085" y="2623820"/>
                    <a:pt x="134776" y="2692400"/>
                    <a:pt x="128658" y="2828290"/>
                  </a:cubicBezTo>
                  <a:cubicBezTo>
                    <a:pt x="124070" y="2959100"/>
                    <a:pt x="122540" y="3091180"/>
                    <a:pt x="124070" y="3221990"/>
                  </a:cubicBezTo>
                  <a:cubicBezTo>
                    <a:pt x="125599" y="3267710"/>
                    <a:pt x="143954" y="3313430"/>
                    <a:pt x="173015" y="3354070"/>
                  </a:cubicBezTo>
                  <a:cubicBezTo>
                    <a:pt x="226549" y="3421380"/>
                    <a:pt x="313733" y="3455670"/>
                    <a:pt x="434567" y="3455670"/>
                  </a:cubicBezTo>
                  <a:cubicBezTo>
                    <a:pt x="434567" y="3455670"/>
                    <a:pt x="1263581" y="3455670"/>
                    <a:pt x="1263581" y="3455670"/>
                  </a:cubicBezTo>
                  <a:cubicBezTo>
                    <a:pt x="1467011" y="3454400"/>
                    <a:pt x="1876929" y="3455670"/>
                    <a:pt x="2080359" y="3455670"/>
                  </a:cubicBezTo>
                  <a:cubicBezTo>
                    <a:pt x="2170602" y="3455670"/>
                    <a:pt x="2244020" y="3394710"/>
                    <a:pt x="2244020" y="3319780"/>
                  </a:cubicBezTo>
                  <a:lnTo>
                    <a:pt x="2244020" y="2837180"/>
                  </a:lnTo>
                  <a:cubicBezTo>
                    <a:pt x="2242490" y="2715260"/>
                    <a:pt x="2363325" y="2612390"/>
                    <a:pt x="2513220" y="2612390"/>
                  </a:cubicBezTo>
                  <a:close/>
                  <a:moveTo>
                    <a:pt x="3002675" y="2670810"/>
                  </a:moveTo>
                  <a:lnTo>
                    <a:pt x="2566754" y="2670810"/>
                  </a:lnTo>
                  <a:cubicBezTo>
                    <a:pt x="2429095" y="2670810"/>
                    <a:pt x="2317438" y="2763520"/>
                    <a:pt x="2317438" y="2877820"/>
                  </a:cubicBezTo>
                  <a:lnTo>
                    <a:pt x="2317438" y="3239770"/>
                  </a:lnTo>
                  <a:cubicBezTo>
                    <a:pt x="2317438" y="3354070"/>
                    <a:pt x="2429095" y="3446780"/>
                    <a:pt x="2566754" y="3446780"/>
                  </a:cubicBezTo>
                  <a:lnTo>
                    <a:pt x="3002675" y="3446780"/>
                  </a:lnTo>
                  <a:cubicBezTo>
                    <a:pt x="3140334" y="3446780"/>
                    <a:pt x="3251991" y="3354070"/>
                    <a:pt x="3251991" y="3239770"/>
                  </a:cubicBezTo>
                  <a:lnTo>
                    <a:pt x="3251991" y="2877820"/>
                  </a:lnTo>
                  <a:cubicBezTo>
                    <a:pt x="3251991" y="2763520"/>
                    <a:pt x="3140334" y="2670810"/>
                    <a:pt x="3002675" y="2670810"/>
                  </a:cubicBezTo>
                  <a:close/>
                  <a:moveTo>
                    <a:pt x="295379" y="810260"/>
                  </a:moveTo>
                  <a:lnTo>
                    <a:pt x="714474" y="810260"/>
                  </a:lnTo>
                  <a:cubicBezTo>
                    <a:pt x="852133" y="810260"/>
                    <a:pt x="963790" y="717550"/>
                    <a:pt x="963790" y="603250"/>
                  </a:cubicBezTo>
                  <a:lnTo>
                    <a:pt x="963790" y="276860"/>
                  </a:lnTo>
                  <a:cubicBezTo>
                    <a:pt x="963790" y="162560"/>
                    <a:pt x="852133" y="69850"/>
                    <a:pt x="714474" y="69850"/>
                  </a:cubicBezTo>
                  <a:lnTo>
                    <a:pt x="295379" y="69850"/>
                  </a:lnTo>
                  <a:cubicBezTo>
                    <a:pt x="157720" y="69850"/>
                    <a:pt x="46063" y="162560"/>
                    <a:pt x="46063" y="276860"/>
                  </a:cubicBezTo>
                  <a:lnTo>
                    <a:pt x="46063" y="603250"/>
                  </a:lnTo>
                  <a:cubicBezTo>
                    <a:pt x="46063" y="717550"/>
                    <a:pt x="157720" y="810260"/>
                    <a:pt x="295379" y="810260"/>
                  </a:cubicBezTo>
                  <a:close/>
                </a:path>
              </a:pathLst>
            </a:custGeom>
            <a:blipFill>
              <a:blip r:embed="rId2"/>
              <a:stretch>
                <a:fillRect l="-5875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8500972" y="7045615"/>
            <a:ext cx="1847850" cy="1847850"/>
            <a:chOff x="0" y="0"/>
            <a:chExt cx="486677" cy="48667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6677" cy="486677"/>
            </a:xfrm>
            <a:custGeom>
              <a:avLst/>
              <a:gdLst/>
              <a:ahLst/>
              <a:cxnLst/>
              <a:rect l="l" t="t" r="r" b="b"/>
              <a:pathLst>
                <a:path w="486677" h="486677">
                  <a:moveTo>
                    <a:pt x="243338" y="0"/>
                  </a:moveTo>
                  <a:lnTo>
                    <a:pt x="243338" y="0"/>
                  </a:lnTo>
                  <a:cubicBezTo>
                    <a:pt x="377730" y="0"/>
                    <a:pt x="486677" y="108946"/>
                    <a:pt x="486677" y="243338"/>
                  </a:cubicBezTo>
                  <a:lnTo>
                    <a:pt x="486677" y="243338"/>
                  </a:lnTo>
                  <a:cubicBezTo>
                    <a:pt x="486677" y="307876"/>
                    <a:pt x="461039" y="369770"/>
                    <a:pt x="415404" y="415404"/>
                  </a:cubicBezTo>
                  <a:cubicBezTo>
                    <a:pt x="369770" y="461039"/>
                    <a:pt x="307876" y="486677"/>
                    <a:pt x="243338" y="486677"/>
                  </a:cubicBezTo>
                  <a:lnTo>
                    <a:pt x="243338" y="486677"/>
                  </a:lnTo>
                  <a:cubicBezTo>
                    <a:pt x="178801" y="486677"/>
                    <a:pt x="116907" y="461039"/>
                    <a:pt x="71272" y="415404"/>
                  </a:cubicBezTo>
                  <a:cubicBezTo>
                    <a:pt x="25637" y="369770"/>
                    <a:pt x="0" y="307876"/>
                    <a:pt x="0" y="243338"/>
                  </a:cubicBezTo>
                  <a:lnTo>
                    <a:pt x="0" y="243338"/>
                  </a:lnTo>
                  <a:cubicBezTo>
                    <a:pt x="0" y="178801"/>
                    <a:pt x="25637" y="116907"/>
                    <a:pt x="71272" y="71272"/>
                  </a:cubicBezTo>
                  <a:cubicBezTo>
                    <a:pt x="116907" y="25637"/>
                    <a:pt x="178801" y="0"/>
                    <a:pt x="243338" y="0"/>
                  </a:cubicBezTo>
                  <a:close/>
                </a:path>
              </a:pathLst>
            </a:custGeom>
            <a:solidFill>
              <a:srgbClr val="76EAD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6677" cy="5247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8812616" y="7251693"/>
            <a:ext cx="1224563" cy="1435695"/>
          </a:xfrm>
          <a:custGeom>
            <a:avLst/>
            <a:gdLst/>
            <a:ahLst/>
            <a:cxnLst/>
            <a:rect l="l" t="t" r="r" b="b"/>
            <a:pathLst>
              <a:path w="1224563" h="1435695">
                <a:moveTo>
                  <a:pt x="0" y="0"/>
                </a:moveTo>
                <a:lnTo>
                  <a:pt x="1224563" y="0"/>
                </a:lnTo>
                <a:lnTo>
                  <a:pt x="1224563" y="1435695"/>
                </a:lnTo>
                <a:lnTo>
                  <a:pt x="0" y="14356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442229" y="-717641"/>
            <a:ext cx="1847850" cy="1847850"/>
            <a:chOff x="0" y="0"/>
            <a:chExt cx="2463800" cy="246380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463800" cy="2463800"/>
              <a:chOff x="0" y="0"/>
              <a:chExt cx="486677" cy="486677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86677" cy="486677"/>
              </a:xfrm>
              <a:custGeom>
                <a:avLst/>
                <a:gdLst/>
                <a:ahLst/>
                <a:cxnLst/>
                <a:rect l="l" t="t" r="r" b="b"/>
                <a:pathLst>
                  <a:path w="486677" h="486677">
                    <a:moveTo>
                      <a:pt x="243338" y="0"/>
                    </a:moveTo>
                    <a:lnTo>
                      <a:pt x="243338" y="0"/>
                    </a:lnTo>
                    <a:cubicBezTo>
                      <a:pt x="377730" y="0"/>
                      <a:pt x="486677" y="108946"/>
                      <a:pt x="486677" y="243338"/>
                    </a:cubicBezTo>
                    <a:lnTo>
                      <a:pt x="486677" y="243338"/>
                    </a:lnTo>
                    <a:cubicBezTo>
                      <a:pt x="486677" y="307876"/>
                      <a:pt x="461039" y="369770"/>
                      <a:pt x="415404" y="415404"/>
                    </a:cubicBezTo>
                    <a:cubicBezTo>
                      <a:pt x="369770" y="461039"/>
                      <a:pt x="307876" y="486677"/>
                      <a:pt x="243338" y="486677"/>
                    </a:cubicBezTo>
                    <a:lnTo>
                      <a:pt x="243338" y="486677"/>
                    </a:lnTo>
                    <a:cubicBezTo>
                      <a:pt x="178801" y="486677"/>
                      <a:pt x="116907" y="461039"/>
                      <a:pt x="71272" y="415404"/>
                    </a:cubicBezTo>
                    <a:cubicBezTo>
                      <a:pt x="25637" y="369770"/>
                      <a:pt x="0" y="307876"/>
                      <a:pt x="0" y="243338"/>
                    </a:cubicBezTo>
                    <a:lnTo>
                      <a:pt x="0" y="243338"/>
                    </a:lnTo>
                    <a:cubicBezTo>
                      <a:pt x="0" y="178801"/>
                      <a:pt x="25637" y="116907"/>
                      <a:pt x="71272" y="71272"/>
                    </a:cubicBezTo>
                    <a:cubicBezTo>
                      <a:pt x="116907" y="25637"/>
                      <a:pt x="178801" y="0"/>
                      <a:pt x="243338" y="0"/>
                    </a:cubicBezTo>
                    <a:close/>
                  </a:path>
                </a:pathLst>
              </a:custGeom>
              <a:solidFill>
                <a:srgbClr val="76EADF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486677" cy="5247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91"/>
                  </a:lnSpc>
                </a:pPr>
                <a:endParaRPr/>
              </a:p>
            </p:txBody>
          </p:sp>
        </p:grpSp>
        <p:sp>
          <p:nvSpPr>
            <p:cNvPr id="12" name="Freeform 12"/>
            <p:cNvSpPr/>
            <p:nvPr/>
          </p:nvSpPr>
          <p:spPr>
            <a:xfrm rot="-10800000">
              <a:off x="415524" y="274770"/>
              <a:ext cx="1632751" cy="1914260"/>
            </a:xfrm>
            <a:custGeom>
              <a:avLst/>
              <a:gdLst/>
              <a:ahLst/>
              <a:cxnLst/>
              <a:rect l="l" t="t" r="r" b="b"/>
              <a:pathLst>
                <a:path w="1632751" h="1914260">
                  <a:moveTo>
                    <a:pt x="0" y="0"/>
                  </a:moveTo>
                  <a:lnTo>
                    <a:pt x="1632752" y="0"/>
                  </a:lnTo>
                  <a:lnTo>
                    <a:pt x="1632752" y="1914260"/>
                  </a:lnTo>
                  <a:lnTo>
                    <a:pt x="0" y="1914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1366154" y="1953282"/>
            <a:ext cx="4803098" cy="793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33"/>
              </a:lnSpc>
            </a:pPr>
            <a:r>
              <a:rPr lang="en-US" sz="5535" b="1">
                <a:solidFill>
                  <a:srgbClr val="272D45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Project Title : 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366154" y="3022613"/>
            <a:ext cx="7134819" cy="1693508"/>
            <a:chOff x="0" y="0"/>
            <a:chExt cx="9513091" cy="2258011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186537"/>
              <a:ext cx="4756546" cy="107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33"/>
                </a:lnSpc>
                <a:spcBef>
                  <a:spcPct val="0"/>
                </a:spcBef>
              </a:pPr>
              <a:r>
                <a:rPr lang="en-US" sz="5535" b="1">
                  <a:solidFill>
                    <a:srgbClr val="5ED5CA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Es</a:t>
              </a:r>
              <a:r>
                <a:rPr lang="en-US" sz="5535" b="1" u="none" strike="noStrike">
                  <a:solidFill>
                    <a:srgbClr val="5ED5CA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timator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47625"/>
              <a:ext cx="9513091" cy="107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33"/>
                </a:lnSpc>
              </a:pPr>
              <a:r>
                <a:rPr lang="en-US" sz="5535" b="1">
                  <a:solidFill>
                    <a:srgbClr val="5ED5CA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Energy Consumption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366154" y="5318351"/>
            <a:ext cx="6459566" cy="3368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45"/>
              </a:lnSpc>
            </a:pPr>
            <a:r>
              <a:rPr lang="en-US" sz="23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Members:</a:t>
            </a:r>
            <a:r>
              <a:rPr lang="en-US" sz="2351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 Mihir Bhayani, Parth Tank,       Khilan Kalavadiya, Himanshu Mehta</a:t>
            </a:r>
          </a:p>
          <a:p>
            <a:pPr algn="l">
              <a:lnSpc>
                <a:spcPts val="1592"/>
              </a:lnSpc>
            </a:pPr>
            <a:endParaRPr lang="en-US" sz="2351">
              <a:solidFill>
                <a:srgbClr val="2C3249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745"/>
              </a:lnSpc>
            </a:pPr>
            <a:r>
              <a:rPr lang="en-US" sz="23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Course:</a:t>
            </a:r>
            <a:r>
              <a:rPr lang="en-US" sz="2351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 MCA – 1st Year</a:t>
            </a:r>
          </a:p>
          <a:p>
            <a:pPr algn="l">
              <a:lnSpc>
                <a:spcPts val="1592"/>
              </a:lnSpc>
            </a:pPr>
            <a:endParaRPr lang="en-US" sz="2351">
              <a:solidFill>
                <a:srgbClr val="2C3249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745"/>
              </a:lnSpc>
            </a:pPr>
            <a:r>
              <a:rPr lang="en-US" sz="23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University:</a:t>
            </a:r>
            <a:r>
              <a:rPr lang="en-US" sz="2351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 Dr. D. Y. Patil University (DPU)</a:t>
            </a:r>
          </a:p>
          <a:p>
            <a:pPr algn="l">
              <a:lnSpc>
                <a:spcPts val="1592"/>
              </a:lnSpc>
            </a:pPr>
            <a:endParaRPr lang="en-US" sz="2351">
              <a:solidFill>
                <a:srgbClr val="2C3249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l">
              <a:lnSpc>
                <a:spcPts val="3745"/>
              </a:lnSpc>
            </a:pPr>
            <a:r>
              <a:rPr lang="en-US" sz="2351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Tools Used:</a:t>
            </a:r>
            <a:r>
              <a:rPr lang="en-US" sz="2351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 HTML, CSS, JavaScript, Python, </a:t>
            </a:r>
          </a:p>
          <a:p>
            <a:pPr algn="l">
              <a:lnSpc>
                <a:spcPts val="3745"/>
              </a:lnSpc>
            </a:pPr>
            <a:r>
              <a:rPr lang="en-US" sz="2351">
                <a:solidFill>
                  <a:srgbClr val="2C3249"/>
                </a:solidFill>
                <a:latin typeface="Canva Sans"/>
                <a:ea typeface="Canva Sans"/>
                <a:cs typeface="Canva Sans"/>
                <a:sym typeface="Canva Sans"/>
              </a:rPr>
              <a:t>SQLite3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5750" y="398202"/>
            <a:ext cx="8100677" cy="10092480"/>
            <a:chOff x="0" y="0"/>
            <a:chExt cx="6089650" cy="7586980"/>
          </a:xfrm>
        </p:grpSpPr>
        <p:sp>
          <p:nvSpPr>
            <p:cNvPr id="3" name="Freeform 3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895750" y="423120"/>
            <a:ext cx="8100677" cy="10092480"/>
            <a:chOff x="0" y="0"/>
            <a:chExt cx="6089650" cy="7586980"/>
          </a:xfrm>
        </p:grpSpPr>
        <p:sp>
          <p:nvSpPr>
            <p:cNvPr id="5" name="Freeform 5"/>
            <p:cNvSpPr/>
            <p:nvPr/>
          </p:nvSpPr>
          <p:spPr>
            <a:xfrm rot="-6000">
              <a:off x="-125012" y="-124584"/>
              <a:ext cx="6339674" cy="7836148"/>
            </a:xfrm>
            <a:custGeom>
              <a:avLst/>
              <a:gdLst/>
              <a:ahLst/>
              <a:cxnLst/>
              <a:rect l="l" t="t" r="r" b="b"/>
              <a:pathLst>
                <a:path w="6339674" h="7836148">
                  <a:moveTo>
                    <a:pt x="6168607" y="4840249"/>
                  </a:moveTo>
                  <a:cubicBezTo>
                    <a:pt x="6335926" y="4296981"/>
                    <a:pt x="6030862" y="3719867"/>
                    <a:pt x="5486324" y="3552547"/>
                  </a:cubicBezTo>
                  <a:lnTo>
                    <a:pt x="4996366" y="3401831"/>
                  </a:lnTo>
                  <a:cubicBezTo>
                    <a:pt x="5505469" y="3497970"/>
                    <a:pt x="6016531" y="3199141"/>
                    <a:pt x="6172355" y="2692682"/>
                  </a:cubicBezTo>
                  <a:cubicBezTo>
                    <a:pt x="6339674" y="2149414"/>
                    <a:pt x="6034611" y="1572300"/>
                    <a:pt x="5490072" y="1404980"/>
                  </a:cubicBezTo>
                  <a:lnTo>
                    <a:pt x="1462516" y="167318"/>
                  </a:lnTo>
                  <a:cubicBezTo>
                    <a:pt x="919247" y="0"/>
                    <a:pt x="343404" y="305065"/>
                    <a:pt x="176085" y="848334"/>
                  </a:cubicBezTo>
                  <a:cubicBezTo>
                    <a:pt x="8767" y="1391603"/>
                    <a:pt x="313830" y="1968716"/>
                    <a:pt x="858369" y="2136037"/>
                  </a:cubicBezTo>
                  <a:lnTo>
                    <a:pt x="1347056" y="2286750"/>
                  </a:lnTo>
                  <a:cubicBezTo>
                    <a:pt x="837953" y="2190611"/>
                    <a:pt x="326891" y="2489440"/>
                    <a:pt x="171067" y="2995899"/>
                  </a:cubicBezTo>
                  <a:cubicBezTo>
                    <a:pt x="3748" y="3539167"/>
                    <a:pt x="308812" y="4116281"/>
                    <a:pt x="853351" y="4283602"/>
                  </a:cubicBezTo>
                  <a:lnTo>
                    <a:pt x="1343308" y="4434317"/>
                  </a:lnTo>
                  <a:cubicBezTo>
                    <a:pt x="834205" y="4338178"/>
                    <a:pt x="323143" y="4637007"/>
                    <a:pt x="167319" y="5143466"/>
                  </a:cubicBezTo>
                  <a:cubicBezTo>
                    <a:pt x="0" y="5686734"/>
                    <a:pt x="305063" y="6263848"/>
                    <a:pt x="849602" y="6431169"/>
                  </a:cubicBezTo>
                  <a:lnTo>
                    <a:pt x="4877158" y="7668829"/>
                  </a:lnTo>
                  <a:cubicBezTo>
                    <a:pt x="5420427" y="7836148"/>
                    <a:pt x="5997540" y="7531085"/>
                    <a:pt x="6164861" y="6986546"/>
                  </a:cubicBezTo>
                  <a:cubicBezTo>
                    <a:pt x="6332180" y="6443277"/>
                    <a:pt x="6027116" y="5866164"/>
                    <a:pt x="5482578" y="5698843"/>
                  </a:cubicBezTo>
                  <a:lnTo>
                    <a:pt x="4992620" y="5548128"/>
                  </a:lnTo>
                  <a:cubicBezTo>
                    <a:pt x="5501718" y="5646807"/>
                    <a:pt x="6012783" y="5346708"/>
                    <a:pt x="6168607" y="4840249"/>
                  </a:cubicBezTo>
                  <a:close/>
                </a:path>
              </a:pathLst>
            </a:custGeom>
            <a:blipFill>
              <a:blip r:embed="rId2"/>
              <a:stretch>
                <a:fillRect l="-77" t="-33093" r="-1138" b="-925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32541" y="2558020"/>
            <a:ext cx="5098581" cy="321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system uses Chart.js to display interactive and colorful charts that make energy data easy to understand.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It converts complex numerical data — like daily or monthly consumption — into clear visual graphs, helping users and admins quickly identify trends and usage patterns.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 improves decision-making and user engagement.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38837" y="4329770"/>
            <a:ext cx="4535986" cy="4305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Two main chart types are used in the system:</a:t>
            </a:r>
          </a:p>
          <a:p>
            <a:pPr marL="690879" lvl="2" indent="-230293" algn="just">
              <a:lnSpc>
                <a:spcPts val="2895"/>
              </a:lnSpc>
              <a:buFont typeface="Arial"/>
              <a:buChar char="⚬"/>
            </a:pPr>
            <a:r>
              <a:rPr lang="en-US" sz="1599" b="1" spc="7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Application Usage Breakdown Chart</a:t>
            </a: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599" b="1" spc="7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: </a:t>
            </a: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Shows energy consumption by each appliance to identify high-energy devices.</a:t>
            </a:r>
          </a:p>
          <a:p>
            <a:pPr marL="690879" lvl="2" indent="-230293" algn="just">
              <a:lnSpc>
                <a:spcPts val="2895"/>
              </a:lnSpc>
              <a:buFont typeface="Arial"/>
              <a:buChar char="⚬"/>
            </a:pPr>
            <a:r>
              <a:rPr lang="en-US" sz="1599" b="1" spc="73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Cost Trend Chart : </a:t>
            </a: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Displays daily, monthly, and yearly cost trends over time.</a:t>
            </a:r>
          </a:p>
          <a:p>
            <a:pPr marL="690879" lvl="2" indent="-230293" algn="just">
              <a:lnSpc>
                <a:spcPts val="2895"/>
              </a:lnSpc>
              <a:buFont typeface="Arial"/>
              <a:buChar char="⚬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These charts help compare and analyze energy usage across different periods and appliances.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3313" y="6758311"/>
            <a:ext cx="5299039" cy="321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All charts update automatically whenever new data is added, edited, or deleted.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They provide real-time visualization, ensuring the user always sees the most current information.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Admins can also filter charts by date or customer selection for focused analysis and export them as PDF reports for documentation.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165" y="1942082"/>
            <a:ext cx="4904957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Visual Representation of Data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24155" y="3292545"/>
            <a:ext cx="4082446" cy="87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Multiple Chart Types for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541" y="6206632"/>
            <a:ext cx="5260583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69"/>
              </a:lnSpc>
              <a:spcBef>
                <a:spcPct val="0"/>
              </a:spcBef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Dynamic and Real-Time Updates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06937" y="544607"/>
            <a:ext cx="8024753" cy="968186"/>
            <a:chOff x="0" y="0"/>
            <a:chExt cx="10699671" cy="129091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66704"/>
              <a:ext cx="3411963" cy="1224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28"/>
                </a:lnSpc>
                <a:spcBef>
                  <a:spcPct val="0"/>
                </a:spcBef>
              </a:pPr>
              <a:r>
                <a:rPr lang="en-US" sz="6356" b="1">
                  <a:solidFill>
                    <a:srgbClr val="000000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Charts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3726107" y="66704"/>
              <a:ext cx="2951273" cy="1224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28"/>
                </a:lnSpc>
                <a:spcBef>
                  <a:spcPct val="0"/>
                </a:spcBef>
              </a:pPr>
              <a:r>
                <a:rPr lang="en-US" sz="6356" b="1">
                  <a:solidFill>
                    <a:srgbClr val="5ED5CA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and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959688" y="66675"/>
              <a:ext cx="4739983" cy="1224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28"/>
                </a:lnSpc>
                <a:spcBef>
                  <a:spcPct val="0"/>
                </a:spcBef>
              </a:pPr>
              <a:r>
                <a:rPr lang="en-US" sz="6356" b="1">
                  <a:solidFill>
                    <a:srgbClr val="000000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Analysis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091">
                <a:alpha val="100000"/>
              </a:srgbClr>
            </a:gs>
            <a:gs pos="100000">
              <a:srgbClr val="5ED5C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622400"/>
            <a:chOff x="0" y="0"/>
            <a:chExt cx="4816593" cy="42729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27299"/>
            </a:xfrm>
            <a:custGeom>
              <a:avLst/>
              <a:gdLst/>
              <a:ahLst/>
              <a:cxnLst/>
              <a:rect l="l" t="t" r="r" b="b"/>
              <a:pathLst>
                <a:path w="4816592" h="427299">
                  <a:moveTo>
                    <a:pt x="0" y="0"/>
                  </a:moveTo>
                  <a:lnTo>
                    <a:pt x="4816592" y="0"/>
                  </a:lnTo>
                  <a:lnTo>
                    <a:pt x="4816592" y="427299"/>
                  </a:lnTo>
                  <a:lnTo>
                    <a:pt x="0" y="42729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653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5616" y="1892631"/>
            <a:ext cx="3124653" cy="2980639"/>
          </a:xfrm>
          <a:custGeom>
            <a:avLst/>
            <a:gdLst/>
            <a:ahLst/>
            <a:cxnLst/>
            <a:rect l="l" t="t" r="r" b="b"/>
            <a:pathLst>
              <a:path w="3124653" h="2980639">
                <a:moveTo>
                  <a:pt x="0" y="0"/>
                </a:moveTo>
                <a:lnTo>
                  <a:pt x="3124652" y="0"/>
                </a:lnTo>
                <a:lnTo>
                  <a:pt x="3124652" y="2980639"/>
                </a:lnTo>
                <a:lnTo>
                  <a:pt x="0" y="298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5616" y="5143500"/>
            <a:ext cx="8726349" cy="4906582"/>
          </a:xfrm>
          <a:custGeom>
            <a:avLst/>
            <a:gdLst/>
            <a:ahLst/>
            <a:cxnLst/>
            <a:rect l="l" t="t" r="r" b="b"/>
            <a:pathLst>
              <a:path w="8726349" h="4906582">
                <a:moveTo>
                  <a:pt x="0" y="0"/>
                </a:moveTo>
                <a:lnTo>
                  <a:pt x="8726349" y="0"/>
                </a:lnTo>
                <a:lnTo>
                  <a:pt x="8726349" y="4906582"/>
                </a:lnTo>
                <a:lnTo>
                  <a:pt x="0" y="49065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592588" y="1892631"/>
            <a:ext cx="4004011" cy="2980639"/>
          </a:xfrm>
          <a:custGeom>
            <a:avLst/>
            <a:gdLst/>
            <a:ahLst/>
            <a:cxnLst/>
            <a:rect l="l" t="t" r="r" b="b"/>
            <a:pathLst>
              <a:path w="4004011" h="2980639">
                <a:moveTo>
                  <a:pt x="0" y="0"/>
                </a:moveTo>
                <a:lnTo>
                  <a:pt x="4004011" y="0"/>
                </a:lnTo>
                <a:lnTo>
                  <a:pt x="4004011" y="2980639"/>
                </a:lnTo>
                <a:lnTo>
                  <a:pt x="0" y="29806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392962" y="1892631"/>
            <a:ext cx="4688971" cy="3000449"/>
          </a:xfrm>
          <a:custGeom>
            <a:avLst/>
            <a:gdLst/>
            <a:ahLst/>
            <a:cxnLst/>
            <a:rect l="l" t="t" r="r" b="b"/>
            <a:pathLst>
              <a:path w="4688971" h="3000449">
                <a:moveTo>
                  <a:pt x="0" y="0"/>
                </a:moveTo>
                <a:lnTo>
                  <a:pt x="4688971" y="0"/>
                </a:lnTo>
                <a:lnTo>
                  <a:pt x="4688971" y="3000449"/>
                </a:lnTo>
                <a:lnTo>
                  <a:pt x="0" y="30004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998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355584" y="5143500"/>
            <a:ext cx="8726349" cy="4906582"/>
          </a:xfrm>
          <a:custGeom>
            <a:avLst/>
            <a:gdLst/>
            <a:ahLst/>
            <a:cxnLst/>
            <a:rect l="l" t="t" r="r" b="b"/>
            <a:pathLst>
              <a:path w="8726349" h="4906582">
                <a:moveTo>
                  <a:pt x="0" y="0"/>
                </a:moveTo>
                <a:lnTo>
                  <a:pt x="8726349" y="0"/>
                </a:lnTo>
                <a:lnTo>
                  <a:pt x="8726349" y="4906582"/>
                </a:lnTo>
                <a:lnTo>
                  <a:pt x="0" y="4906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844249" y="1892631"/>
            <a:ext cx="5301063" cy="2980639"/>
          </a:xfrm>
          <a:custGeom>
            <a:avLst/>
            <a:gdLst/>
            <a:ahLst/>
            <a:cxnLst/>
            <a:rect l="l" t="t" r="r" b="b"/>
            <a:pathLst>
              <a:path w="5301063" h="2980639">
                <a:moveTo>
                  <a:pt x="0" y="0"/>
                </a:moveTo>
                <a:lnTo>
                  <a:pt x="5301063" y="0"/>
                </a:lnTo>
                <a:lnTo>
                  <a:pt x="5301063" y="2980639"/>
                </a:lnTo>
                <a:lnTo>
                  <a:pt x="0" y="29806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6294150" y="262332"/>
            <a:ext cx="7098812" cy="1097737"/>
            <a:chOff x="0" y="0"/>
            <a:chExt cx="9465083" cy="146365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66675"/>
              <a:ext cx="3934908" cy="1299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32"/>
                </a:lnSpc>
                <a:spcBef>
                  <a:spcPct val="0"/>
                </a:spcBef>
              </a:pPr>
              <a:r>
                <a:rPr lang="en-US" sz="6727" b="1">
                  <a:solidFill>
                    <a:srgbClr val="272D45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Output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154807" y="164264"/>
              <a:ext cx="939569" cy="1299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32"/>
                </a:lnSpc>
                <a:spcBef>
                  <a:spcPct val="0"/>
                </a:spcBef>
              </a:pPr>
              <a:r>
                <a:rPr lang="en-US" sz="6727" b="1">
                  <a:solidFill>
                    <a:srgbClr val="5ED5CA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&amp;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5310276" y="66675"/>
              <a:ext cx="4154807" cy="12993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7332"/>
                </a:lnSpc>
                <a:spcBef>
                  <a:spcPct val="0"/>
                </a:spcBef>
              </a:pPr>
              <a:r>
                <a:rPr lang="en-US" sz="6727" b="1">
                  <a:solidFill>
                    <a:srgbClr val="272D45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Results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0" t="-7489" b="-12335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261480"/>
            <a:chOff x="0" y="0"/>
            <a:chExt cx="4816593" cy="5956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595616"/>
            </a:xfrm>
            <a:custGeom>
              <a:avLst/>
              <a:gdLst/>
              <a:ahLst/>
              <a:cxnLst/>
              <a:rect l="l" t="t" r="r" b="b"/>
              <a:pathLst>
                <a:path w="4816592" h="595616">
                  <a:moveTo>
                    <a:pt x="0" y="0"/>
                  </a:moveTo>
                  <a:lnTo>
                    <a:pt x="4816592" y="0"/>
                  </a:lnTo>
                  <a:lnTo>
                    <a:pt x="4816592" y="595616"/>
                  </a:lnTo>
                  <a:lnTo>
                    <a:pt x="0" y="59561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633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019722"/>
            <a:ext cx="18288000" cy="1267278"/>
            <a:chOff x="0" y="0"/>
            <a:chExt cx="4816593" cy="3337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333769"/>
            </a:xfrm>
            <a:custGeom>
              <a:avLst/>
              <a:gdLst/>
              <a:ahLst/>
              <a:cxnLst/>
              <a:rect l="l" t="t" r="r" b="b"/>
              <a:pathLst>
                <a:path w="4816592" h="333769">
                  <a:moveTo>
                    <a:pt x="0" y="0"/>
                  </a:moveTo>
                  <a:lnTo>
                    <a:pt x="4816592" y="0"/>
                  </a:lnTo>
                  <a:lnTo>
                    <a:pt x="4816592" y="333769"/>
                  </a:lnTo>
                  <a:lnTo>
                    <a:pt x="0" y="33376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3718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629602"/>
            <a:ext cx="4450055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0"/>
              </a:lnSpc>
              <a:spcBef>
                <a:spcPct val="0"/>
              </a:spcBef>
            </a:pPr>
            <a:r>
              <a:rPr lang="en-US" sz="6000" b="1">
                <a:solidFill>
                  <a:srgbClr val="272D45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Conclusion 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29798" y="629602"/>
            <a:ext cx="11429502" cy="85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40"/>
              </a:lnSpc>
              <a:spcBef>
                <a:spcPct val="0"/>
              </a:spcBef>
            </a:pPr>
            <a:r>
              <a:rPr lang="en-US" sz="6000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Energy Consumption Estimator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7392" y="2910355"/>
            <a:ext cx="16301908" cy="5355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79"/>
              </a:lnSpc>
            </a:pPr>
            <a:r>
              <a:rPr lang="en-US" sz="30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The Energy Consumption Estimator is a complete web-based system that efficiently calculates, monitors, and analyzes household or commercial electricity usage. It integrates HTML, CSS, and JavaScript for a modern interactive frontend, Python (Flask) for backend logic, and SQLite3 for structured data storage. The system allows admins to manage customers, track appliance data, view real-time charts, generate PDF reports, and provide personalized energy-saving tips. By combining automation, visualization, and sustainability, this project helps users understand their power consumption, reduce unnecessary energy costs, and promote smart, eco-friendly energy management in a simple and efficient way.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5750" y="398202"/>
            <a:ext cx="8100677" cy="10092480"/>
            <a:chOff x="0" y="0"/>
            <a:chExt cx="6089650" cy="7586980"/>
          </a:xfrm>
        </p:grpSpPr>
        <p:sp>
          <p:nvSpPr>
            <p:cNvPr id="3" name="Freeform 3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895750" y="423120"/>
            <a:ext cx="8100677" cy="10092480"/>
            <a:chOff x="0" y="0"/>
            <a:chExt cx="6089650" cy="7586980"/>
          </a:xfrm>
        </p:grpSpPr>
        <p:sp>
          <p:nvSpPr>
            <p:cNvPr id="5" name="Freeform 5"/>
            <p:cNvSpPr/>
            <p:nvPr/>
          </p:nvSpPr>
          <p:spPr>
            <a:xfrm rot="-24000">
              <a:off x="-134229" y="-136314"/>
              <a:ext cx="6358108" cy="7859609"/>
            </a:xfrm>
            <a:custGeom>
              <a:avLst/>
              <a:gdLst/>
              <a:ahLst/>
              <a:cxnLst/>
              <a:rect l="l" t="t" r="r" b="b"/>
              <a:pathLst>
                <a:path w="6358108" h="7859609">
                  <a:moveTo>
                    <a:pt x="6172954" y="4867668"/>
                  </a:moveTo>
                  <a:cubicBezTo>
                    <a:pt x="6343115" y="4325283"/>
                    <a:pt x="6041078" y="3746580"/>
                    <a:pt x="5497423" y="3576411"/>
                  </a:cubicBezTo>
                  <a:lnTo>
                    <a:pt x="5008261" y="3423132"/>
                  </a:lnTo>
                  <a:cubicBezTo>
                    <a:pt x="5516853" y="3521935"/>
                    <a:pt x="6029474" y="3225786"/>
                    <a:pt x="6187947" y="2720150"/>
                  </a:cubicBezTo>
                  <a:cubicBezTo>
                    <a:pt x="6358108" y="2177765"/>
                    <a:pt x="6056071" y="1599062"/>
                    <a:pt x="5512415" y="1428893"/>
                  </a:cubicBezTo>
                  <a:lnTo>
                    <a:pt x="1491395" y="170160"/>
                  </a:lnTo>
                  <a:cubicBezTo>
                    <a:pt x="949010" y="0"/>
                    <a:pt x="371577" y="302046"/>
                    <a:pt x="201416" y="844431"/>
                  </a:cubicBezTo>
                  <a:cubicBezTo>
                    <a:pt x="31256" y="1386816"/>
                    <a:pt x="333293" y="1965519"/>
                    <a:pt x="876948" y="2135689"/>
                  </a:cubicBezTo>
                  <a:lnTo>
                    <a:pt x="1364840" y="2288959"/>
                  </a:lnTo>
                  <a:cubicBezTo>
                    <a:pt x="856247" y="2190155"/>
                    <a:pt x="343627" y="2486304"/>
                    <a:pt x="185153" y="2991940"/>
                  </a:cubicBezTo>
                  <a:cubicBezTo>
                    <a:pt x="14993" y="3534325"/>
                    <a:pt x="317030" y="4113028"/>
                    <a:pt x="860685" y="4283198"/>
                  </a:cubicBezTo>
                  <a:lnTo>
                    <a:pt x="1349847" y="4436476"/>
                  </a:lnTo>
                  <a:cubicBezTo>
                    <a:pt x="841255" y="4337673"/>
                    <a:pt x="328635" y="4633822"/>
                    <a:pt x="170161" y="5139458"/>
                  </a:cubicBezTo>
                  <a:cubicBezTo>
                    <a:pt x="0" y="5681843"/>
                    <a:pt x="302037" y="6260546"/>
                    <a:pt x="845693" y="6430715"/>
                  </a:cubicBezTo>
                  <a:lnTo>
                    <a:pt x="4866713" y="7689447"/>
                  </a:lnTo>
                  <a:cubicBezTo>
                    <a:pt x="5409098" y="7859609"/>
                    <a:pt x="5987801" y="7557571"/>
                    <a:pt x="6157971" y="7013916"/>
                  </a:cubicBezTo>
                  <a:cubicBezTo>
                    <a:pt x="6328131" y="6471531"/>
                    <a:pt x="6026094" y="5892828"/>
                    <a:pt x="5482439" y="5722658"/>
                  </a:cubicBezTo>
                  <a:lnTo>
                    <a:pt x="4993277" y="5569380"/>
                  </a:lnTo>
                  <a:cubicBezTo>
                    <a:pt x="5501852" y="5670722"/>
                    <a:pt x="6014480" y="5373304"/>
                    <a:pt x="6172954" y="4867668"/>
                  </a:cubicBezTo>
                  <a:close/>
                </a:path>
              </a:pathLst>
            </a:custGeom>
            <a:blipFill>
              <a:blip r:embed="rId2"/>
              <a:stretch>
                <a:fillRect l="-17138" t="-7674" r="-17203" b="-17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2643008"/>
            <a:ext cx="9192979" cy="625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 the future, the Energy Consumption Estimator can be upgraded with advanced features to make it more intelligent, automated, and user-centric. Integration of machine learning algorithms can help predict energy consumption patterns and provide smart cost-saving suggestions. The system can also connect with IoT-based smart meters or sensors to track real-time electricity usage automatically. Additional improvements like role-based authentication, cloud database integration, and mobile app support can enhance accessibility and scalability. By implementing these advancements, the project can evolve into a complete smart energy management solution that promotes sustainable living and efficient resource utilization.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1028700"/>
            <a:ext cx="8437063" cy="968164"/>
            <a:chOff x="0" y="0"/>
            <a:chExt cx="11249417" cy="1290886"/>
          </a:xfrm>
        </p:grpSpPr>
        <p:sp>
          <p:nvSpPr>
            <p:cNvPr id="8" name="TextBox 8"/>
            <p:cNvSpPr txBox="1"/>
            <p:nvPr/>
          </p:nvSpPr>
          <p:spPr>
            <a:xfrm>
              <a:off x="0" y="66675"/>
              <a:ext cx="3411963" cy="1224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28"/>
                </a:lnSpc>
                <a:spcBef>
                  <a:spcPct val="0"/>
                </a:spcBef>
              </a:pPr>
              <a:r>
                <a:rPr lang="en-US" sz="6356" b="1">
                  <a:solidFill>
                    <a:srgbClr val="000000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Future 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3726107" y="66675"/>
              <a:ext cx="7523310" cy="1224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28"/>
                </a:lnSpc>
                <a:spcBef>
                  <a:spcPct val="0"/>
                </a:spcBef>
              </a:pPr>
              <a:r>
                <a:rPr lang="en-US" sz="6356" b="1">
                  <a:solidFill>
                    <a:srgbClr val="5ED5CA"/>
                  </a:solidFill>
                  <a:latin typeface="ฟ้อนต์ Bold"/>
                  <a:ea typeface="ฟ้อนต์ Bold"/>
                  <a:cs typeface="ฟ้อนต์ Bold"/>
                  <a:sym typeface="ฟ้อนต์ Bold"/>
                </a:rPr>
                <a:t>Enhancements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7091">
                <a:alpha val="100000"/>
              </a:srgbClr>
            </a:gs>
            <a:gs pos="100000">
              <a:srgbClr val="5ED5CA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30199" y="918113"/>
            <a:ext cx="10227603" cy="8450774"/>
          </a:xfrm>
          <a:custGeom>
            <a:avLst/>
            <a:gdLst/>
            <a:ahLst/>
            <a:cxnLst/>
            <a:rect l="l" t="t" r="r" b="b"/>
            <a:pathLst>
              <a:path w="10227603" h="8450774">
                <a:moveTo>
                  <a:pt x="0" y="0"/>
                </a:moveTo>
                <a:lnTo>
                  <a:pt x="10227602" y="0"/>
                </a:lnTo>
                <a:lnTo>
                  <a:pt x="10227602" y="8450774"/>
                </a:lnTo>
                <a:lnTo>
                  <a:pt x="0" y="8450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2000">
            <a:off x="-62156" y="-111328"/>
            <a:ext cx="18412311" cy="10509657"/>
          </a:xfrm>
          <a:custGeom>
            <a:avLst/>
            <a:gdLst/>
            <a:ahLst/>
            <a:cxnLst/>
            <a:rect l="l" t="t" r="r" b="b"/>
            <a:pathLst>
              <a:path w="18412311" h="10509657">
                <a:moveTo>
                  <a:pt x="125677" y="0"/>
                </a:moveTo>
                <a:lnTo>
                  <a:pt x="18412312" y="223424"/>
                </a:lnTo>
                <a:lnTo>
                  <a:pt x="18286635" y="10509656"/>
                </a:lnTo>
                <a:lnTo>
                  <a:pt x="0" y="10286232"/>
                </a:lnTo>
                <a:lnTo>
                  <a:pt x="125677" y="0"/>
                </a:lnTo>
                <a:close/>
              </a:path>
            </a:pathLst>
          </a:custGeom>
          <a:blipFill>
            <a:blip r:embed="rId2"/>
            <a:stretch>
              <a:fillRect l="-12895" t="-2875" r="-16075" b="-303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3048000"/>
            <a:chOff x="0" y="0"/>
            <a:chExt cx="4816593" cy="8027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02765"/>
            </a:xfrm>
            <a:custGeom>
              <a:avLst/>
              <a:gdLst/>
              <a:ahLst/>
              <a:cxnLst/>
              <a:rect l="l" t="t" r="r" b="b"/>
              <a:pathLst>
                <a:path w="4816592" h="802765">
                  <a:moveTo>
                    <a:pt x="0" y="0"/>
                  </a:moveTo>
                  <a:lnTo>
                    <a:pt x="4816592" y="0"/>
                  </a:lnTo>
                  <a:lnTo>
                    <a:pt x="4816592" y="802765"/>
                  </a:lnTo>
                  <a:lnTo>
                    <a:pt x="0" y="802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840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9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597805"/>
            <a:ext cx="18288000" cy="1714500"/>
            <a:chOff x="0" y="0"/>
            <a:chExt cx="4816593" cy="4515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51556"/>
            </a:xfrm>
            <a:custGeom>
              <a:avLst/>
              <a:gdLst/>
              <a:ahLst/>
              <a:cxnLst/>
              <a:rect l="l" t="t" r="r" b="b"/>
              <a:pathLst>
                <a:path w="4816592" h="451556">
                  <a:moveTo>
                    <a:pt x="0" y="0"/>
                  </a:moveTo>
                  <a:lnTo>
                    <a:pt x="4816592" y="0"/>
                  </a:lnTo>
                  <a:lnTo>
                    <a:pt x="4816592" y="451556"/>
                  </a:lnTo>
                  <a:lnTo>
                    <a:pt x="0" y="4515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489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185545"/>
            <a:ext cx="11112023" cy="77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4"/>
              </a:lnSpc>
              <a:spcBef>
                <a:spcPct val="0"/>
              </a:spcBef>
            </a:pPr>
            <a:r>
              <a:rPr lang="en-US" sz="5499" b="1">
                <a:solidFill>
                  <a:srgbClr val="272D45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 </a:t>
            </a:r>
            <a:r>
              <a:rPr lang="en-US" sz="5499" b="1" u="none" strike="noStrike">
                <a:solidFill>
                  <a:srgbClr val="272D45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Energy Consumption Estimator :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17888" y="1185545"/>
            <a:ext cx="4535208" cy="77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94"/>
              </a:lnSpc>
              <a:spcBef>
                <a:spcPct val="0"/>
              </a:spcBef>
            </a:pPr>
            <a:r>
              <a:rPr lang="en-US" sz="5499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An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4167" y="4472604"/>
            <a:ext cx="4851099" cy="3410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708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Energy Consumption Estimator aims to simplify how users understand and manage electricity usage.</a:t>
            </a:r>
          </a:p>
          <a:p>
            <a:pPr marL="367031" lvl="1" indent="-183515" algn="l">
              <a:lnSpc>
                <a:spcPts val="2708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It calculates power consumption and cost in Indian Rupees (₹) based on each appliance’s wattage and usage time.</a:t>
            </a:r>
          </a:p>
          <a:p>
            <a:pPr marL="367031" lvl="1" indent="-183515" algn="l">
              <a:lnSpc>
                <a:spcPts val="2708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By displaying total daily, monthly, and yearly consumption, it helps users and admins track, analyze, and reduce energy usage effectively.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399172" y="4301154"/>
            <a:ext cx="5182528" cy="4096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7031" lvl="1" indent="-183515" algn="l">
              <a:lnSpc>
                <a:spcPts val="2708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Admin :</a:t>
            </a:r>
          </a:p>
          <a:p>
            <a:pPr algn="l">
              <a:lnSpc>
                <a:spcPts val="2708"/>
              </a:lnSpc>
            </a:pP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Manages customers, appliances, and energy data. Admin can add, edit, or delete records, view real-time charts, and generate downloadable PDF reports for cost summaries.</a:t>
            </a:r>
          </a:p>
          <a:p>
            <a:pPr marL="367031" lvl="1" indent="-183515" algn="l">
              <a:lnSpc>
                <a:spcPts val="2708"/>
              </a:lnSpc>
              <a:buFont typeface="Arial"/>
              <a:buChar char="•"/>
            </a:pP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Customer :</a:t>
            </a:r>
          </a:p>
          <a:p>
            <a:pPr algn="l">
              <a:lnSpc>
                <a:spcPts val="2708"/>
              </a:lnSpc>
            </a:pP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                      Views their personal energy usage, cost analysis, and energy-saving suggestions.</a:t>
            </a:r>
          </a:p>
          <a:p>
            <a:pPr algn="l">
              <a:lnSpc>
                <a:spcPts val="2708"/>
              </a:lnSpc>
            </a:pPr>
            <a:r>
              <a:rPr lang="en-US" sz="17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The system ensures a separate and secure dashboard for both roles with clear insights and interactive charts.</a:t>
            </a:r>
          </a:p>
          <a:p>
            <a:pPr algn="l">
              <a:lnSpc>
                <a:spcPts val="2708"/>
              </a:lnSpc>
            </a:pPr>
            <a:endParaRPr lang="en-US" sz="1700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85861" y="3408312"/>
            <a:ext cx="4459404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Purpose of the System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584712" y="3237379"/>
            <a:ext cx="5226425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Target Users and Functionalities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38950" y="4472604"/>
            <a:ext cx="5062371" cy="3543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1543" lvl="1" indent="-190772" algn="l">
              <a:lnSpc>
                <a:spcPts val="2815"/>
              </a:lnSpc>
              <a:buFont typeface="Arial"/>
              <a:buChar char="•"/>
            </a:pPr>
            <a:r>
              <a:rPr lang="en-US" sz="176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This project acts as a smart energy assistant, combining data analysis with sustainability awareness.</a:t>
            </a:r>
          </a:p>
          <a:p>
            <a:pPr marL="381543" lvl="1" indent="-190772" algn="l">
              <a:lnSpc>
                <a:spcPts val="2815"/>
              </a:lnSpc>
              <a:buFont typeface="Arial"/>
              <a:buChar char="•"/>
            </a:pPr>
            <a:r>
              <a:rPr lang="en-US" sz="176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It helps detect high-consumption devices, provides instant visual reports, and motivates users to save electricity.</a:t>
            </a:r>
          </a:p>
          <a:p>
            <a:pPr marL="381543" lvl="1" indent="-190772" algn="l">
              <a:lnSpc>
                <a:spcPts val="2815"/>
              </a:lnSpc>
              <a:buFont typeface="Arial"/>
              <a:buChar char="•"/>
            </a:pPr>
            <a:r>
              <a:rPr lang="en-US" sz="1767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Overall, it enhances energy efficiency, promotes cost transparency, and contributes to environmental conservation.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49362" y="3237940"/>
            <a:ext cx="4459404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Key Outcomes and Benefits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5750" y="398202"/>
            <a:ext cx="8100677" cy="10092480"/>
            <a:chOff x="0" y="0"/>
            <a:chExt cx="6089650" cy="7586980"/>
          </a:xfrm>
        </p:grpSpPr>
        <p:sp>
          <p:nvSpPr>
            <p:cNvPr id="3" name="Freeform 3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895750" y="423120"/>
            <a:ext cx="8100677" cy="10092480"/>
            <a:chOff x="0" y="0"/>
            <a:chExt cx="6089650" cy="7586980"/>
          </a:xfrm>
        </p:grpSpPr>
        <p:sp>
          <p:nvSpPr>
            <p:cNvPr id="5" name="Freeform 5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/>
              <a:stretch>
                <a:fillRect l="-43463" r="-43463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267910" y="903996"/>
            <a:ext cx="5581376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Objectives of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49286" y="911018"/>
            <a:ext cx="3016719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Energy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872160"/>
            <a:ext cx="9181489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Consumption Estimator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300866"/>
            <a:ext cx="4412781" cy="321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system automatically calculates daily, monthly, and yearly electricity costs in Indian Rupees (₹) based on appliance power ratings and usage hours.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It ensures precise results by applying the fixed cost rate of ₹8.00 per kilowatt-hour (kWh) for every usage record.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27281" y="4300866"/>
            <a:ext cx="4082446" cy="285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project enables users and admins to analyze energy patterns visually using interactive charts and graphs.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These visuals help identify high-energy-consuming appliances and track overall consumption trends for better decision-making.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245528"/>
            <a:ext cx="9181489" cy="1409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Admins can efficiently manage customers, appliances, and usage records through a centralized dashboard.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All data can be exported into PDF reports for quick reviews, summaries, and official documentation.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279117"/>
            <a:ext cx="4082446" cy="87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Accurate Energy Cost Calculation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127281" y="3279117"/>
            <a:ext cx="4082446" cy="87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Interactive Monitoring &amp; Data Visualization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7672116"/>
            <a:ext cx="5820586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569"/>
              </a:lnSpc>
              <a:spcBef>
                <a:spcPct val="0"/>
              </a:spcBef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Effici</a:t>
            </a:r>
            <a:r>
              <a:rPr lang="en-US" sz="2549" b="1" u="none" strike="noStrike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ent Management &amp; Reporting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lumMod val="99000"/>
                <a:lumOff val="1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59ABF154-986E-7DDA-932D-6C493BAC0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3048000"/>
            <a:chOff x="0" y="0"/>
            <a:chExt cx="4816593" cy="8027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02765"/>
            </a:xfrm>
            <a:custGeom>
              <a:avLst/>
              <a:gdLst/>
              <a:ahLst/>
              <a:cxnLst/>
              <a:rect l="l" t="t" r="r" b="b"/>
              <a:pathLst>
                <a:path w="4816592" h="802765">
                  <a:moveTo>
                    <a:pt x="0" y="0"/>
                  </a:moveTo>
                  <a:lnTo>
                    <a:pt x="4816592" y="0"/>
                  </a:lnTo>
                  <a:lnTo>
                    <a:pt x="4816592" y="802765"/>
                  </a:lnTo>
                  <a:lnTo>
                    <a:pt x="0" y="80276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8408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572500"/>
            <a:ext cx="18288000" cy="1714500"/>
            <a:chOff x="0" y="0"/>
            <a:chExt cx="4816593" cy="45155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451556"/>
            </a:xfrm>
            <a:custGeom>
              <a:avLst/>
              <a:gdLst/>
              <a:ahLst/>
              <a:cxnLst/>
              <a:rect l="l" t="t" r="r" b="b"/>
              <a:pathLst>
                <a:path w="4816592" h="451556">
                  <a:moveTo>
                    <a:pt x="0" y="0"/>
                  </a:moveTo>
                  <a:lnTo>
                    <a:pt x="4816592" y="0"/>
                  </a:lnTo>
                  <a:lnTo>
                    <a:pt x="4816592" y="451556"/>
                  </a:lnTo>
                  <a:lnTo>
                    <a:pt x="0" y="451556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4896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802835" y="1104900"/>
            <a:ext cx="4597529" cy="95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2"/>
              </a:lnSpc>
              <a:spcBef>
                <a:spcPct val="0"/>
              </a:spcBef>
            </a:pPr>
            <a:r>
              <a:rPr lang="en-US" sz="6727" b="1">
                <a:solidFill>
                  <a:srgbClr val="272D45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S y s t e m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619875" y="1104900"/>
            <a:ext cx="6266909" cy="95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2"/>
              </a:lnSpc>
              <a:spcBef>
                <a:spcPct val="0"/>
              </a:spcBef>
            </a:pPr>
            <a:r>
              <a:rPr lang="en-US" sz="6727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D e s i g 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6955" y="4521706"/>
            <a:ext cx="4686470" cy="358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67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Built using HTML, CSS, and JavaScript.</a:t>
            </a:r>
          </a:p>
          <a:p>
            <a:pPr marL="388620" lvl="1" indent="-194310" algn="l">
              <a:lnSpc>
                <a:spcPts val="2867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Provides an interactive, single-page dashboard for both Admin and Customer.</a:t>
            </a:r>
          </a:p>
          <a:p>
            <a:pPr marL="388620" lvl="1" indent="-194310" algn="l">
              <a:lnSpc>
                <a:spcPts val="2867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Uses Tailwind CSS for styling, Chart.js for graphical reports, and jsPDF for generating downloadable PDF reports.</a:t>
            </a:r>
          </a:p>
          <a:p>
            <a:pPr marL="388620" lvl="1" indent="-194310" algn="l">
              <a:lnSpc>
                <a:spcPts val="2867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Handles all user interactions, data display, and dynamic chart updates.</a:t>
            </a:r>
          </a:p>
          <a:p>
            <a:pPr algn="l">
              <a:lnSpc>
                <a:spcPts val="2867"/>
              </a:lnSpc>
            </a:pPr>
            <a:endParaRPr lang="en-US" sz="1800" b="1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6303692" y="4521706"/>
            <a:ext cx="5710853" cy="394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867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Developed in Python using the Flask framework.</a:t>
            </a:r>
          </a:p>
          <a:p>
            <a:pPr marL="388620" lvl="1" indent="-194310" algn="l">
              <a:lnSpc>
                <a:spcPts val="2867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Acts as the bridge between the frontend and the database.</a:t>
            </a:r>
          </a:p>
          <a:p>
            <a:pPr marL="388620" lvl="1" indent="-194310" algn="l">
              <a:lnSpc>
                <a:spcPts val="2867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Handles all business logic, such as energy cost calculations, authentication, CRUD operations (Create, Read, Update, Delete), and API requests.</a:t>
            </a:r>
          </a:p>
          <a:p>
            <a:pPr marL="388620" lvl="1" indent="-194310" algn="l">
              <a:lnSpc>
                <a:spcPts val="2867"/>
              </a:lnSpc>
              <a:buFont typeface="Arial"/>
              <a:buChar char="•"/>
            </a:pPr>
            <a:r>
              <a:rPr lang="en-US" sz="1800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Ensures secure communication between user actions and the database.</a:t>
            </a:r>
          </a:p>
          <a:p>
            <a:pPr algn="l">
              <a:lnSpc>
                <a:spcPts val="2867"/>
              </a:lnSpc>
            </a:pPr>
            <a:endParaRPr lang="en-US" sz="1800" b="1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3349496"/>
            <a:ext cx="450063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Frontend (Presentation Layer)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29416" y="3332098"/>
            <a:ext cx="4459404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Backend (Application Logic Layer)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255790" y="4262864"/>
            <a:ext cx="5428332" cy="4207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1409" lvl="1" indent="-190705" algn="l">
              <a:lnSpc>
                <a:spcPts val="2814"/>
              </a:lnSpc>
              <a:buFont typeface="Arial"/>
              <a:buChar char="•"/>
            </a:pPr>
            <a:r>
              <a:rPr lang="en-US" sz="1766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Built using SQLite3 for lightweight and reliable data storage.</a:t>
            </a:r>
          </a:p>
          <a:p>
            <a:pPr marL="381409" lvl="1" indent="-190705" algn="l">
              <a:lnSpc>
                <a:spcPts val="2814"/>
              </a:lnSpc>
              <a:buFont typeface="Arial"/>
              <a:buChar char="•"/>
            </a:pPr>
            <a:r>
              <a:rPr lang="en-US" sz="1766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Stores data in multiple tables:</a:t>
            </a:r>
          </a:p>
          <a:p>
            <a:pPr marL="762819" lvl="2" indent="-254273" algn="l">
              <a:lnSpc>
                <a:spcPts val="2814"/>
              </a:lnSpc>
              <a:buFont typeface="Arial"/>
              <a:buChar char="⚬"/>
            </a:pPr>
            <a:r>
              <a:rPr lang="en-US" sz="1766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login (admin credentials)</a:t>
            </a:r>
          </a:p>
          <a:p>
            <a:pPr marL="762819" lvl="2" indent="-254273" algn="l">
              <a:lnSpc>
                <a:spcPts val="2814"/>
              </a:lnSpc>
              <a:buFont typeface="Arial"/>
              <a:buChar char="⚬"/>
            </a:pPr>
            <a:r>
              <a:rPr lang="en-US" sz="1766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customer (customer details)</a:t>
            </a:r>
          </a:p>
          <a:p>
            <a:pPr marL="762819" lvl="2" indent="-254273" algn="l">
              <a:lnSpc>
                <a:spcPts val="2814"/>
              </a:lnSpc>
              <a:buFont typeface="Arial"/>
              <a:buChar char="⚬"/>
            </a:pPr>
            <a:r>
              <a:rPr lang="en-US" sz="1766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application (list of 50 predefined appliances and their wattages)</a:t>
            </a:r>
          </a:p>
          <a:p>
            <a:pPr marL="762819" lvl="2" indent="-254273" algn="l">
              <a:lnSpc>
                <a:spcPts val="2814"/>
              </a:lnSpc>
              <a:buFont typeface="Arial"/>
              <a:buChar char="⚬"/>
            </a:pPr>
            <a:r>
              <a:rPr lang="en-US" sz="1766" b="1" dirty="0" err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customer_application</a:t>
            </a:r>
            <a:r>
              <a:rPr lang="en-US" sz="1766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(each user’s usage and cost data)</a:t>
            </a:r>
          </a:p>
          <a:p>
            <a:pPr marL="381409" lvl="1" indent="-190705" algn="l">
              <a:lnSpc>
                <a:spcPts val="2814"/>
              </a:lnSpc>
              <a:buFont typeface="Arial"/>
              <a:buChar char="•"/>
            </a:pPr>
            <a:r>
              <a:rPr lang="en-US" sz="1766" b="1" dirty="0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Provides a structured foundation for persistent data management.</a:t>
            </a:r>
          </a:p>
          <a:p>
            <a:pPr algn="l">
              <a:lnSpc>
                <a:spcPts val="2814"/>
              </a:lnSpc>
            </a:pPr>
            <a:endParaRPr lang="en-US" sz="1766" b="1" dirty="0">
              <a:solidFill>
                <a:srgbClr val="FFFFFF"/>
              </a:solidFill>
              <a:latin typeface="Canva Sans Medium"/>
              <a:ea typeface="Canva Sans Medium"/>
              <a:cs typeface="Canva Sans Medium"/>
              <a:sym typeface="Canva Sans Medium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255790" y="3361934"/>
            <a:ext cx="4459404" cy="451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666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Database (Data Layer)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5750" y="398202"/>
            <a:ext cx="8100677" cy="10092480"/>
            <a:chOff x="0" y="0"/>
            <a:chExt cx="6089650" cy="7586980"/>
          </a:xfrm>
        </p:grpSpPr>
        <p:sp>
          <p:nvSpPr>
            <p:cNvPr id="3" name="Freeform 3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895750" y="423120"/>
            <a:ext cx="8100677" cy="10092480"/>
            <a:chOff x="0" y="0"/>
            <a:chExt cx="6089650" cy="7586980"/>
          </a:xfrm>
        </p:grpSpPr>
        <p:sp>
          <p:nvSpPr>
            <p:cNvPr id="5" name="Freeform 5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/>
              <a:stretch>
                <a:fillRect l="-45955" t="-11472" r="-63942" b="-81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83025" y="489795"/>
            <a:ext cx="3761188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874924" y="489795"/>
            <a:ext cx="2749457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3025" y="4687286"/>
            <a:ext cx="9281648" cy="1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Database Name: energy_estimator.db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Type: Relational Database (SQLite3)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Connection File: app_database.py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Purpose: To store customer details, appliance data, and daily energy usage records for cost estimation and reporting.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83025" y="7316029"/>
            <a:ext cx="9628811" cy="285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One-to-Many: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One customer can have many energy usage entries in the customer_application table.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Foreign Keys: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customer_id (from customer_application) references customer.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application_name (from customer_application) references application.</a:t>
            </a:r>
          </a:p>
          <a:p>
            <a:pPr marL="345439" lvl="1" indent="-172720" algn="l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This maintains data integrity and ensures all usage data is correctly linked to both the customer and the selected appliance.</a:t>
            </a:r>
          </a:p>
          <a:p>
            <a:pPr algn="l">
              <a:lnSpc>
                <a:spcPts val="2895"/>
              </a:lnSpc>
            </a:pPr>
            <a:endParaRPr lang="en-US" sz="1599" spc="73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8700" y="4157438"/>
            <a:ext cx="4082446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Database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875968"/>
            <a:ext cx="4845219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Relationships Between Tables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3025" y="1585054"/>
            <a:ext cx="9135973" cy="2133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Energy Consumption Estimator project uses a relational database (SQLite3) to store, manage, and retrieve all application and customer-related information efficiently.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database is designed with data normalization, referential integrity, and clear relationships between tables to ensure smooth operation and accurate calculations.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68928" y="484082"/>
            <a:ext cx="8100677" cy="10092480"/>
            <a:chOff x="0" y="0"/>
            <a:chExt cx="6089650" cy="7586980"/>
          </a:xfrm>
        </p:grpSpPr>
        <p:sp>
          <p:nvSpPr>
            <p:cNvPr id="3" name="Freeform 3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-968928" y="484082"/>
            <a:ext cx="8100677" cy="10092480"/>
            <a:chOff x="0" y="0"/>
            <a:chExt cx="6089650" cy="7586980"/>
          </a:xfrm>
        </p:grpSpPr>
        <p:sp>
          <p:nvSpPr>
            <p:cNvPr id="5" name="Freeform 5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/>
              <a:stretch>
                <a:fillRect l="-45955" t="-11472" r="-63942" b="-81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7635458" y="1095375"/>
            <a:ext cx="3761188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Database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99755" y="1095375"/>
            <a:ext cx="2749457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Design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35458" y="2535136"/>
            <a:ext cx="5751336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Main Tables &amp; Their Structure</a:t>
            </a:r>
          </a:p>
        </p:txBody>
      </p:sp>
      <p:graphicFrame>
        <p:nvGraphicFramePr>
          <p:cNvPr id="9" name="Table 9"/>
          <p:cNvGraphicFramePr>
            <a:graphicFrameLocks noGrp="1"/>
          </p:cNvGraphicFramePr>
          <p:nvPr/>
        </p:nvGraphicFramePr>
        <p:xfrm>
          <a:off x="7635458" y="3551570"/>
          <a:ext cx="10114349" cy="5831012"/>
        </p:xfrm>
        <a:graphic>
          <a:graphicData uri="http://schemas.openxmlformats.org/drawingml/2006/table">
            <a:tbl>
              <a:tblPr/>
              <a:tblGrid>
                <a:gridCol w="22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18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989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89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Table 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Fields / Columns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 b="1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893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login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username (PK), password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Stores admin login credentials.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1482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customer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customer_id (PK), customer_name, email_id, phone_no, password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Contains user information and contact details.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02476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application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application_name (PK), watts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Stores the 50 predefined household or office appliances and their power ratings.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9268"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customer_application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6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cust_app_id (PK), customer_id (FK), application_name (FK), qty, date_time, watts, hours_day, daily_kwh, daily_cost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Records each customer’s appliance usage, including cost and energy consumed per day.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E8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>
                <a:alpha val="100000"/>
              </a:srgbClr>
            </a:gs>
            <a:gs pos="100000">
              <a:srgbClr val="3533CD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E614172-D782-A44A-7116-3D6FB08EB0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7996" cy="10287000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0" y="0"/>
            <a:ext cx="18288000" cy="1550972"/>
            <a:chOff x="0" y="0"/>
            <a:chExt cx="4816593" cy="4084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08487"/>
            </a:xfrm>
            <a:custGeom>
              <a:avLst/>
              <a:gdLst/>
              <a:ahLst/>
              <a:cxnLst/>
              <a:rect l="l" t="t" r="r" b="b"/>
              <a:pathLst>
                <a:path w="4816592" h="408487">
                  <a:moveTo>
                    <a:pt x="0" y="0"/>
                  </a:moveTo>
                  <a:lnTo>
                    <a:pt x="4816592" y="0"/>
                  </a:lnTo>
                  <a:lnTo>
                    <a:pt x="4816592" y="408487"/>
                  </a:lnTo>
                  <a:lnTo>
                    <a:pt x="0" y="40848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4465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6006087"/>
            <a:ext cx="18288000" cy="4280913"/>
            <a:chOff x="0" y="0"/>
            <a:chExt cx="4816593" cy="11274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127483"/>
            </a:xfrm>
            <a:custGeom>
              <a:avLst/>
              <a:gdLst/>
              <a:ahLst/>
              <a:cxnLst/>
              <a:rect l="l" t="t" r="r" b="b"/>
              <a:pathLst>
                <a:path w="4816592" h="1127483">
                  <a:moveTo>
                    <a:pt x="0" y="0"/>
                  </a:moveTo>
                  <a:lnTo>
                    <a:pt x="4816592" y="0"/>
                  </a:lnTo>
                  <a:lnTo>
                    <a:pt x="4816592" y="1127483"/>
                  </a:lnTo>
                  <a:lnTo>
                    <a:pt x="0" y="11274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816593" cy="11655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927630" y="329888"/>
            <a:ext cx="8500040" cy="95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2"/>
              </a:lnSpc>
              <a:spcBef>
                <a:spcPct val="0"/>
              </a:spcBef>
            </a:pPr>
            <a:r>
              <a:rPr lang="en-US" sz="6727" b="1">
                <a:solidFill>
                  <a:srgbClr val="272D45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 Software Tools and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427670" y="329888"/>
            <a:ext cx="6266909" cy="95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2"/>
              </a:lnSpc>
              <a:spcBef>
                <a:spcPct val="0"/>
              </a:spcBef>
            </a:pPr>
            <a:r>
              <a:rPr lang="en-US" sz="6727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Technologies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7313" y="7114553"/>
            <a:ext cx="5074865" cy="249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8231" lvl="1" indent="-169115" algn="l">
              <a:lnSpc>
                <a:spcPts val="2495"/>
              </a:lnSpc>
              <a:buFont typeface="Arial"/>
              <a:buChar char="•"/>
            </a:pPr>
            <a:r>
              <a:rPr lang="en-US" sz="1566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The frontend is developed using HTML, CSS, and JavaScript to create an interactive and responsive user interface.</a:t>
            </a:r>
          </a:p>
          <a:p>
            <a:pPr marL="338231" lvl="1" indent="-169115" algn="l">
              <a:lnSpc>
                <a:spcPts val="2495"/>
              </a:lnSpc>
              <a:buFont typeface="Arial"/>
              <a:buChar char="•"/>
            </a:pPr>
            <a:r>
              <a:rPr lang="en-US" sz="1566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It uses Tailwind CSS for modern styling, Chart.js for visual charts, and jsPDF for generating downloadable PDF reports.</a:t>
            </a:r>
          </a:p>
          <a:p>
            <a:pPr marL="338231" lvl="1" indent="-169115" algn="just">
              <a:lnSpc>
                <a:spcPts val="2495"/>
              </a:lnSpc>
              <a:buFont typeface="Arial"/>
              <a:buChar char="•"/>
            </a:pPr>
            <a:r>
              <a:rPr lang="en-US" sz="1566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This ensures a smooth user experience for both admin and customer dashboards.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55603" y="7114553"/>
            <a:ext cx="5376793" cy="280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8231" lvl="1" indent="-169115" algn="just">
              <a:lnSpc>
                <a:spcPts val="2495"/>
              </a:lnSpc>
              <a:buFont typeface="Arial"/>
              <a:buChar char="•"/>
            </a:pPr>
            <a:r>
              <a:rPr lang="en-US" sz="1566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The backend is built using Python with the Flask framework, which handles all business logic and communication between the frontend and database.</a:t>
            </a:r>
          </a:p>
          <a:p>
            <a:pPr marL="338231" lvl="1" indent="-169115" algn="just">
              <a:lnSpc>
                <a:spcPts val="2495"/>
              </a:lnSpc>
              <a:buFont typeface="Arial"/>
              <a:buChar char="•"/>
            </a:pPr>
            <a:r>
              <a:rPr lang="en-US" sz="1566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It performs core functions such as energy cost calculations, data management, authentication, and API handling.</a:t>
            </a:r>
          </a:p>
          <a:p>
            <a:pPr marL="338231" lvl="1" indent="-169115" algn="just">
              <a:lnSpc>
                <a:spcPts val="2495"/>
              </a:lnSpc>
              <a:buFont typeface="Arial"/>
              <a:buChar char="•"/>
            </a:pPr>
            <a:r>
              <a:rPr lang="en-US" sz="1566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Flask ensures fast, scalable, and secure data processing.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5044" y="6377750"/>
            <a:ext cx="4459404" cy="41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4"/>
              </a:lnSpc>
            </a:pPr>
            <a:r>
              <a:rPr lang="en-US" sz="2445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Frontend Technologies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5663" y="6377750"/>
            <a:ext cx="4459404" cy="41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4"/>
              </a:lnSpc>
            </a:pPr>
            <a:r>
              <a:rPr lang="en-US" sz="2445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Backend Technologies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69111" y="7114553"/>
            <a:ext cx="5073746" cy="2807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38231" lvl="1" indent="-169115" algn="just">
              <a:lnSpc>
                <a:spcPts val="2495"/>
              </a:lnSpc>
              <a:buFont typeface="Arial"/>
              <a:buChar char="•"/>
            </a:pPr>
            <a:r>
              <a:rPr lang="en-US" sz="1566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The system uses SQLite3 as its database, managed through Python scripts.</a:t>
            </a:r>
          </a:p>
          <a:p>
            <a:pPr marL="338231" lvl="1" indent="-169115" algn="just">
              <a:lnSpc>
                <a:spcPts val="2495"/>
              </a:lnSpc>
              <a:buFont typeface="Arial"/>
              <a:buChar char="•"/>
            </a:pPr>
            <a:r>
              <a:rPr lang="en-US" sz="1566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It stores information about customers, appliances, and usage records in structured tables with primary and foreign key relationships.</a:t>
            </a:r>
          </a:p>
          <a:p>
            <a:pPr marL="338231" lvl="1" indent="-169115" algn="just">
              <a:lnSpc>
                <a:spcPts val="2495"/>
              </a:lnSpc>
              <a:buFont typeface="Arial"/>
              <a:buChar char="•"/>
            </a:pPr>
            <a:r>
              <a:rPr lang="en-US" sz="1566" b="1">
                <a:solidFill>
                  <a:srgbClr val="000000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SQLite3 provides lightweight, reliable, and efficient data storage for this energy-tracking system.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76281" y="6377750"/>
            <a:ext cx="4459404" cy="41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24"/>
              </a:lnSpc>
            </a:pPr>
            <a:r>
              <a:rPr lang="en-US" sz="2445" b="1">
                <a:solidFill>
                  <a:srgbClr val="000000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Database Technologies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895750" y="398202"/>
            <a:ext cx="8100677" cy="10092480"/>
            <a:chOff x="0" y="0"/>
            <a:chExt cx="6089650" cy="7586980"/>
          </a:xfrm>
        </p:grpSpPr>
        <p:sp>
          <p:nvSpPr>
            <p:cNvPr id="3" name="Freeform 3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solidFill>
              <a:srgbClr val="86FCF1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4" name="Group 4"/>
          <p:cNvGrpSpPr/>
          <p:nvPr/>
        </p:nvGrpSpPr>
        <p:grpSpPr>
          <a:xfrm>
            <a:off x="10895750" y="423120"/>
            <a:ext cx="8100677" cy="10092480"/>
            <a:chOff x="0" y="0"/>
            <a:chExt cx="6089650" cy="7586980"/>
          </a:xfrm>
        </p:grpSpPr>
        <p:sp>
          <p:nvSpPr>
            <p:cNvPr id="5" name="Freeform 5"/>
            <p:cNvSpPr/>
            <p:nvPr/>
          </p:nvSpPr>
          <p:spPr>
            <a:xfrm>
              <a:off x="-121920" y="-120650"/>
              <a:ext cx="6333490" cy="7828280"/>
            </a:xfrm>
            <a:custGeom>
              <a:avLst/>
              <a:gdLst/>
              <a:ahLst/>
              <a:cxnLst/>
              <a:rect l="l" t="t" r="r" b="b"/>
              <a:pathLst>
                <a:path w="6333490" h="7828280">
                  <a:moveTo>
                    <a:pt x="6167120" y="4831080"/>
                  </a:moveTo>
                  <a:cubicBezTo>
                    <a:pt x="6333490" y="4287520"/>
                    <a:pt x="6027420" y="3710940"/>
                    <a:pt x="5482590" y="3544570"/>
                  </a:cubicBezTo>
                  <a:lnTo>
                    <a:pt x="4992370" y="3394710"/>
                  </a:lnTo>
                  <a:cubicBezTo>
                    <a:pt x="5501640" y="3489960"/>
                    <a:pt x="6012180" y="3190240"/>
                    <a:pt x="6167120" y="2683510"/>
                  </a:cubicBezTo>
                  <a:cubicBezTo>
                    <a:pt x="6333490" y="2139950"/>
                    <a:pt x="6027420" y="1563370"/>
                    <a:pt x="5482590" y="1397000"/>
                  </a:cubicBezTo>
                  <a:lnTo>
                    <a:pt x="1452880" y="166370"/>
                  </a:lnTo>
                  <a:cubicBezTo>
                    <a:pt x="909320" y="0"/>
                    <a:pt x="334010" y="306070"/>
                    <a:pt x="167640" y="849630"/>
                  </a:cubicBezTo>
                  <a:cubicBezTo>
                    <a:pt x="1270" y="1393190"/>
                    <a:pt x="307340" y="1969770"/>
                    <a:pt x="852170" y="2136140"/>
                  </a:cubicBezTo>
                  <a:lnTo>
                    <a:pt x="1341120" y="2286000"/>
                  </a:lnTo>
                  <a:cubicBezTo>
                    <a:pt x="831850" y="2190750"/>
                    <a:pt x="321310" y="2490470"/>
                    <a:pt x="166370" y="2997200"/>
                  </a:cubicBezTo>
                  <a:cubicBezTo>
                    <a:pt x="0" y="3540760"/>
                    <a:pt x="306070" y="4117340"/>
                    <a:pt x="850900" y="4283710"/>
                  </a:cubicBezTo>
                  <a:lnTo>
                    <a:pt x="1341120" y="4433570"/>
                  </a:lnTo>
                  <a:cubicBezTo>
                    <a:pt x="831850" y="4338320"/>
                    <a:pt x="321310" y="4638040"/>
                    <a:pt x="166370" y="5144770"/>
                  </a:cubicBezTo>
                  <a:cubicBezTo>
                    <a:pt x="0" y="5688330"/>
                    <a:pt x="306070" y="6264910"/>
                    <a:pt x="850900" y="6431280"/>
                  </a:cubicBezTo>
                  <a:lnTo>
                    <a:pt x="4880610" y="7661910"/>
                  </a:lnTo>
                  <a:cubicBezTo>
                    <a:pt x="5424170" y="7828280"/>
                    <a:pt x="6000750" y="7522210"/>
                    <a:pt x="6167120" y="6977380"/>
                  </a:cubicBezTo>
                  <a:cubicBezTo>
                    <a:pt x="6333490" y="6433820"/>
                    <a:pt x="6027420" y="5857240"/>
                    <a:pt x="5482590" y="5690870"/>
                  </a:cubicBezTo>
                  <a:lnTo>
                    <a:pt x="4992370" y="5541010"/>
                  </a:lnTo>
                  <a:cubicBezTo>
                    <a:pt x="5501640" y="5638800"/>
                    <a:pt x="6012180" y="5337810"/>
                    <a:pt x="6167120" y="4831080"/>
                  </a:cubicBezTo>
                  <a:close/>
                </a:path>
              </a:pathLst>
            </a:custGeom>
            <a:blipFill>
              <a:blip r:embed="rId2"/>
              <a:stretch>
                <a:fillRect t="-8717" b="-8717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551241" y="3100455"/>
            <a:ext cx="4849010" cy="3581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system automatically calculates daily, monthly, and yearly energy costs based on appliance wattage, usage hours, and quantity.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It uses a fixed electricity rate of ₹8.00 per kWh to estimate the total energy cost.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All usage data is analyzed and displayed with interactive charts and summary cards, helping users track their energy consumption patterns easily.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86162" y="3100455"/>
            <a:ext cx="4597833" cy="3219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Admins can add, edit, and delete customer records and energy usage data directly through the dashboard.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system generates real-time reports and allows exporting them as PDF files using jsPDF.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This helps in maintaining organized records, simplifying report generation, and ensuring accurate data handling.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1241" y="7836164"/>
            <a:ext cx="9980268" cy="1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The project provides two separate interfaces — one for Admin and one for Customer.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Admins can manage all customers and view overall statistics, while customers can only view their personal usage and cost data.</a:t>
            </a:r>
          </a:p>
          <a:p>
            <a:pPr marL="345439" lvl="1" indent="-172720" algn="just">
              <a:lnSpc>
                <a:spcPts val="2895"/>
              </a:lnSpc>
              <a:buFont typeface="Arial"/>
              <a:buChar char="•"/>
            </a:pPr>
            <a:r>
              <a:rPr lang="en-US" sz="1599" spc="7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The dashboard includes dynamic charts, real-time notifications, and energy-saving tips, making the interface both professional and user-friendly.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1241" y="2094702"/>
            <a:ext cx="4082446" cy="87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Energy Calculation and Analysis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086162" y="2094702"/>
            <a:ext cx="4082446" cy="87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9"/>
              </a:lnSpc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Data Management and Reporting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1241" y="7062728"/>
            <a:ext cx="6250863" cy="430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69"/>
              </a:lnSpc>
              <a:spcBef>
                <a:spcPct val="0"/>
              </a:spcBef>
            </a:pPr>
            <a:r>
              <a:rPr lang="en-US" sz="2549" b="1">
                <a:solidFill>
                  <a:srgbClr val="2C324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User Roles and Interactive Dashboard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51241" y="812188"/>
            <a:ext cx="2041223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Core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92463" y="812213"/>
            <a:ext cx="7436975" cy="901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28"/>
              </a:lnSpc>
              <a:spcBef>
                <a:spcPct val="0"/>
              </a:spcBef>
            </a:pPr>
            <a:r>
              <a:rPr lang="en-US" sz="6356" b="1">
                <a:solidFill>
                  <a:srgbClr val="000000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Functionalities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831" b="-461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2643404"/>
            <a:chOff x="0" y="0"/>
            <a:chExt cx="4816593" cy="6962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96205"/>
            </a:xfrm>
            <a:custGeom>
              <a:avLst/>
              <a:gdLst/>
              <a:ahLst/>
              <a:cxnLst/>
              <a:rect l="l" t="t" r="r" b="b"/>
              <a:pathLst>
                <a:path w="4816592" h="696205">
                  <a:moveTo>
                    <a:pt x="0" y="0"/>
                  </a:moveTo>
                  <a:lnTo>
                    <a:pt x="4816592" y="0"/>
                  </a:lnTo>
                  <a:lnTo>
                    <a:pt x="4816592" y="696205"/>
                  </a:lnTo>
                  <a:lnTo>
                    <a:pt x="0" y="6962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7343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8483719"/>
            <a:ext cx="18288000" cy="1803281"/>
            <a:chOff x="0" y="0"/>
            <a:chExt cx="4816593" cy="4749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474938"/>
            </a:xfrm>
            <a:custGeom>
              <a:avLst/>
              <a:gdLst/>
              <a:ahLst/>
              <a:cxnLst/>
              <a:rect l="l" t="t" r="r" b="b"/>
              <a:pathLst>
                <a:path w="4816592" h="474938">
                  <a:moveTo>
                    <a:pt x="0" y="0"/>
                  </a:moveTo>
                  <a:lnTo>
                    <a:pt x="4816592" y="0"/>
                  </a:lnTo>
                  <a:lnTo>
                    <a:pt x="4816592" y="474938"/>
                  </a:lnTo>
                  <a:lnTo>
                    <a:pt x="0" y="47493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816593" cy="5130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91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72805" y="1104900"/>
            <a:ext cx="6655105" cy="95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2"/>
              </a:lnSpc>
              <a:spcBef>
                <a:spcPct val="0"/>
              </a:spcBef>
            </a:pPr>
            <a:r>
              <a:rPr lang="en-US" sz="6727" b="1">
                <a:solidFill>
                  <a:srgbClr val="272D45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Energy Saving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18309" y="1104900"/>
            <a:ext cx="6667183" cy="957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32"/>
              </a:lnSpc>
              <a:spcBef>
                <a:spcPct val="0"/>
              </a:spcBef>
            </a:pPr>
            <a:r>
              <a:rPr lang="en-US" sz="6727" b="1">
                <a:solidFill>
                  <a:srgbClr val="5ED5CA"/>
                </a:solidFill>
                <a:latin typeface="ฟ้อนต์ Bold"/>
                <a:ea typeface="ฟ้อนต์ Bold"/>
                <a:cs typeface="ฟ้อนต์ Bold"/>
                <a:sym typeface="ฟ้อนต์ Bold"/>
              </a:rPr>
              <a:t>Tips &amp; Solution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94043" y="4162651"/>
            <a:ext cx="4459404" cy="350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1409" lvl="1" indent="-190705" algn="just">
              <a:lnSpc>
                <a:spcPts val="2814"/>
              </a:lnSpc>
              <a:buFont typeface="Arial"/>
              <a:buChar char="•"/>
            </a:pPr>
            <a:r>
              <a:rPr lang="en-US" sz="1766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The system includes a built-in feature that provides energy-saving suggestions for each appliance.</a:t>
            </a:r>
          </a:p>
          <a:p>
            <a:pPr marL="381409" lvl="1" indent="-190705" algn="just">
              <a:lnSpc>
                <a:spcPts val="2814"/>
              </a:lnSpc>
              <a:buFont typeface="Arial"/>
              <a:buChar char="•"/>
            </a:pPr>
            <a:r>
              <a:rPr lang="en-US" sz="1766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Whenever users view or select an appliance, the system displays related practical tips to help minimize electricity consumption.</a:t>
            </a:r>
          </a:p>
          <a:p>
            <a:pPr marL="381409" lvl="1" indent="-190705" algn="just">
              <a:lnSpc>
                <a:spcPts val="2814"/>
              </a:lnSpc>
              <a:buFont typeface="Arial"/>
              <a:buChar char="•"/>
            </a:pPr>
            <a:r>
              <a:rPr lang="en-US" sz="1766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This encourages users to make smarter and more eco-friendly choices in their daily energy usage.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83896" y="4162651"/>
            <a:ext cx="4855150" cy="3855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1409" lvl="1" indent="-190705" algn="just">
              <a:lnSpc>
                <a:spcPts val="2814"/>
              </a:lnSpc>
              <a:buFont typeface="Arial"/>
              <a:buChar char="•"/>
            </a:pPr>
            <a:r>
              <a:rPr lang="en-US" sz="1766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Energy-saving tips are dynamic and context-based, meaning they change according to the appliance or data being viewed.</a:t>
            </a:r>
          </a:p>
          <a:p>
            <a:pPr marL="381409" lvl="1" indent="-190705" algn="just">
              <a:lnSpc>
                <a:spcPts val="2814"/>
              </a:lnSpc>
              <a:buFont typeface="Arial"/>
              <a:buChar char="•"/>
            </a:pPr>
            <a:r>
              <a:rPr lang="en-US" sz="1766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For example, when a user selects an air conditioner or heater, the system suggests ways to reduce power load — such as setting optimal temperatures or limiting usage time.</a:t>
            </a:r>
          </a:p>
          <a:p>
            <a:pPr marL="381409" lvl="1" indent="-190705" algn="just">
              <a:lnSpc>
                <a:spcPts val="2814"/>
              </a:lnSpc>
              <a:buFont typeface="Arial"/>
              <a:buChar char="•"/>
            </a:pPr>
            <a:r>
              <a:rPr lang="en-US" sz="1766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This makes energy conservation more personalized and effective.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4043" y="3299912"/>
            <a:ext cx="4665559" cy="446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3"/>
              </a:lnSpc>
            </a:pPr>
            <a:r>
              <a:rPr lang="en-US" sz="2666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Smart Energy Awareness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79641" y="3061670"/>
            <a:ext cx="4459404" cy="923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33"/>
              </a:lnSpc>
            </a:pPr>
            <a:r>
              <a:rPr lang="en-US" sz="2666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Context-Based Recommendations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567745" y="4162651"/>
            <a:ext cx="4459404" cy="350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1409" lvl="1" indent="-190705" algn="just">
              <a:lnSpc>
                <a:spcPts val="2814"/>
              </a:lnSpc>
              <a:buFont typeface="Arial"/>
              <a:buChar char="•"/>
            </a:pPr>
            <a:r>
              <a:rPr lang="en-US" sz="1766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Beyond just calculation and reporting, the project aims to spread energy conservation awareness.</a:t>
            </a:r>
          </a:p>
          <a:p>
            <a:pPr marL="381409" lvl="1" indent="-190705" algn="just">
              <a:lnSpc>
                <a:spcPts val="2814"/>
              </a:lnSpc>
              <a:buFont typeface="Arial"/>
              <a:buChar char="•"/>
            </a:pPr>
            <a:r>
              <a:rPr lang="en-US" sz="1766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By providing real-time saving suggestions and highlighting power-hungry devices, it helps users reduce energy costs and carbon footprint.</a:t>
            </a:r>
          </a:p>
          <a:p>
            <a:pPr marL="381409" lvl="1" indent="-190705" algn="just">
              <a:lnSpc>
                <a:spcPts val="2814"/>
              </a:lnSpc>
              <a:buFont typeface="Arial"/>
              <a:buChar char="•"/>
            </a:pPr>
            <a:r>
              <a:rPr lang="en-US" sz="1766" b="1">
                <a:solidFill>
                  <a:srgbClr val="FFFFFF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 This aligns the system’s goal with the idea of sustainability and responsible energy usage.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758245" y="3071428"/>
            <a:ext cx="4335711" cy="91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33"/>
              </a:lnSpc>
            </a:pPr>
            <a:r>
              <a:rPr lang="en-US" sz="2666" b="1">
                <a:solidFill>
                  <a:srgbClr val="FFFFFF"/>
                </a:solidFill>
                <a:latin typeface="Garet Ultra-Bold"/>
                <a:ea typeface="Garet Ultra-Bold"/>
                <a:cs typeface="Garet Ultra-Bold"/>
                <a:sym typeface="Garet Ultra-Bold"/>
              </a:rPr>
              <a:t>Promoting Sustainable Practices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1848</Words>
  <Application>Microsoft Office PowerPoint</Application>
  <PresentationFormat>Custom</PresentationFormat>
  <Paragraphs>160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Canva Sans</vt:lpstr>
      <vt:lpstr>Calibri</vt:lpstr>
      <vt:lpstr>Garet Ultra-Bold</vt:lpstr>
      <vt:lpstr>Arial</vt:lpstr>
      <vt:lpstr>Canva Sans Medium</vt:lpstr>
      <vt:lpstr>ฟ้อนต์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Consumption Estimator - Python</dc:title>
  <cp:lastModifiedBy>Mihir Bhayani</cp:lastModifiedBy>
  <cp:revision>3</cp:revision>
  <dcterms:created xsi:type="dcterms:W3CDTF">2006-08-16T00:00:00Z</dcterms:created>
  <dcterms:modified xsi:type="dcterms:W3CDTF">2025-11-07T13:14:39Z</dcterms:modified>
  <dc:identifier>DAG3_eL2Sc8</dc:identifier>
</cp:coreProperties>
</file>